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Proxima Nova"/>
      <p:regular r:id="rId36"/>
      <p:bold r:id="rId37"/>
      <p:italic r:id="rId38"/>
      <p:boldItalic r:id="rId39"/>
    </p:embeddedFont>
    <p:embeddedFont>
      <p:font typeface="Roboto"/>
      <p:regular r:id="rId40"/>
      <p:bold r:id="rId41"/>
      <p:italic r:id="rId42"/>
      <p:boldItalic r:id="rId43"/>
    </p:embeddedFont>
    <p:embeddedFont>
      <p:font typeface="Nunito"/>
      <p:regular r:id="rId44"/>
      <p:bold r:id="rId45"/>
      <p:italic r:id="rId46"/>
      <p:boldItalic r:id="rId47"/>
    </p:embeddedFont>
    <p:embeddedFont>
      <p:font typeface="Lato"/>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498684C-985D-494F-8A9F-34E20BF19B42}">
  <a:tblStyle styleId="{2498684C-985D-494F-8A9F-34E20BF19B4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Nunito-regular.fntdata"/><Relationship Id="rId43" Type="http://schemas.openxmlformats.org/officeDocument/2006/relationships/font" Target="fonts/Roboto-boldItalic.fntdata"/><Relationship Id="rId46" Type="http://schemas.openxmlformats.org/officeDocument/2006/relationships/font" Target="fonts/Nunito-italic.fntdata"/><Relationship Id="rId45" Type="http://schemas.openxmlformats.org/officeDocument/2006/relationships/font" Target="fonts/Nuni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regular.fntdata"/><Relationship Id="rId47" Type="http://schemas.openxmlformats.org/officeDocument/2006/relationships/font" Target="fonts/Nunito-boldItalic.fntdata"/><Relationship Id="rId49"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ProximaNova-bold.fntdata"/><Relationship Id="rId36" Type="http://schemas.openxmlformats.org/officeDocument/2006/relationships/font" Target="fonts/ProximaNova-regular.fntdata"/><Relationship Id="rId39" Type="http://schemas.openxmlformats.org/officeDocument/2006/relationships/font" Target="fonts/ProximaNova-boldItalic.fntdata"/><Relationship Id="rId38" Type="http://schemas.openxmlformats.org/officeDocument/2006/relationships/font" Target="fonts/ProximaNova-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ato-boldItalic.fntdata"/><Relationship Id="rId50" Type="http://schemas.openxmlformats.org/officeDocument/2006/relationships/font" Target="fonts/Lato-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jp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perswithcode.com/paper/scene-parsing-through-ade20k-dataset"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wkentaro/labelme"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0269838cf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0269838cf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fbbde28e0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fbbde28e0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02619217b0_1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02619217b0_1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02619217b0_1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02619217b0_1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i="1" lang="en-GB">
                <a:solidFill>
                  <a:schemeClr val="dk1"/>
                </a:solidFill>
              </a:rPr>
              <a:t>Learning to Segment Object Candidates - Arxiv</a:t>
            </a:r>
            <a:r>
              <a:rPr lang="en-GB">
                <a:solidFill>
                  <a:schemeClr val="dk1"/>
                </a:solidFill>
              </a:rPr>
              <a:t>. https://arxiv.org/pdf/1506.06204.pdf. </a:t>
            </a:r>
            <a:r>
              <a:rPr lang="en-GB"/>
              <a:t> </a:t>
            </a:r>
            <a:r>
              <a:rPr lang="en-GB" sz="800">
                <a:solidFill>
                  <a:srgbClr val="404040"/>
                </a:solidFill>
                <a:highlight>
                  <a:srgbClr val="FCFCFC"/>
                </a:highlight>
                <a:latin typeface="Lato"/>
                <a:ea typeface="Lato"/>
                <a:cs typeface="Lato"/>
                <a:sym typeface="Lato"/>
              </a:rPr>
              <a:t> (Bottom) Examples of training triplets: input patch x, mask m and label y. Green patches contain objects that satisfy the specified constraints and therefore are assigned the label y = 1. Note that masks for negative examples (shown in red) are not used and are shown for illustrative purposes only.</a:t>
            </a:r>
            <a:endParaRPr sz="800">
              <a:solidFill>
                <a:srgbClr val="404040"/>
              </a:solidFill>
              <a:highlight>
                <a:srgbClr val="FCFCFC"/>
              </a:highlight>
              <a:latin typeface="Lato"/>
              <a:ea typeface="Lato"/>
              <a:cs typeface="Lato"/>
              <a:sym typeface="Lato"/>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0269838cfb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0269838cfb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i="1" lang="en-GB">
                <a:solidFill>
                  <a:schemeClr val="dk1"/>
                </a:solidFill>
              </a:rPr>
              <a:t>Learning to Segment Object Candidates - Arxiv</a:t>
            </a:r>
            <a:r>
              <a:rPr lang="en-GB">
                <a:solidFill>
                  <a:schemeClr val="dk1"/>
                </a:solidFill>
              </a:rPr>
              <a:t>. https://arxiv.org/pdf/1506.06204.pdf. </a:t>
            </a:r>
            <a:r>
              <a:rPr lang="en-GB"/>
              <a:t> </a:t>
            </a:r>
            <a:r>
              <a:rPr lang="en-GB" sz="800">
                <a:solidFill>
                  <a:srgbClr val="404040"/>
                </a:solidFill>
                <a:highlight>
                  <a:srgbClr val="FCFCFC"/>
                </a:highlight>
                <a:latin typeface="Lato"/>
                <a:ea typeface="Lato"/>
                <a:cs typeface="Lato"/>
                <a:sym typeface="Lato"/>
              </a:rPr>
              <a:t> (Bottom) Examples of training triplets: input patch x, mask m and label y. Green patches contain objects that satisfy the specified constraints and therefore are assigned the label y = 1. Note that masks for negative examples (shown in red) are not used and are shown for illustrative purposes only.</a:t>
            </a:r>
            <a:endParaRPr sz="800">
              <a:solidFill>
                <a:srgbClr val="404040"/>
              </a:solidFill>
              <a:highlight>
                <a:srgbClr val="FCFCFC"/>
              </a:highlight>
              <a:latin typeface="Lato"/>
              <a:ea typeface="Lato"/>
              <a:cs typeface="Lato"/>
              <a:sym typeface="Lato"/>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0269838cfb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0269838cfb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0269838cfb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0269838cfb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0269838cfb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0269838cfb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0269838cfb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0269838cfb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0269838cfb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0269838cfb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2619217b0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2619217b0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0269838cfb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0269838cfb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0269838cfb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0269838cfb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0269838cfb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0269838cfb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0290015b78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0290015b78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02619217b0_1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02619217b0_1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02619217b0_1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02619217b0_1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6C757D"/>
                </a:solidFill>
                <a:highlight>
                  <a:srgbClr val="FFFFFF"/>
                </a:highlight>
                <a:latin typeface="Roboto"/>
                <a:ea typeface="Roboto"/>
                <a:cs typeface="Roboto"/>
                <a:sym typeface="Roboto"/>
              </a:rPr>
              <a:t>Zhou et al. in </a:t>
            </a:r>
            <a:r>
              <a:rPr lang="en-GB" sz="1200">
                <a:solidFill>
                  <a:srgbClr val="0096B1"/>
                </a:solidFill>
                <a:highlight>
                  <a:srgbClr val="FFFFFF"/>
                </a:highlight>
                <a:uFill>
                  <a:noFill/>
                </a:uFill>
                <a:latin typeface="Roboto"/>
                <a:ea typeface="Roboto"/>
                <a:cs typeface="Roboto"/>
                <a:sym typeface="Roboto"/>
                <a:hlinkClick r:id="rId2">
                  <a:extLst>
                    <a:ext uri="{A12FA001-AC4F-418D-AE19-62706E023703}">
                      <ahyp:hlinkClr val="tx"/>
                    </a:ext>
                  </a:extLst>
                </a:hlinkClick>
              </a:rPr>
              <a:t>Scene Parsing Through ADE20K Dataset</a:t>
            </a:r>
            <a:r>
              <a:rPr lang="en-GB"/>
              <a:t>, https://paperswithcode.com/dataset/ade20k</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02619217b0_1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02619217b0_1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0269838cfb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0269838cfb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0269838cfb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0269838cfb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0269838cfb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0269838cfb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fbbde28e0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fbbde28e0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02619217b0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02619217b0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2"/>
              </a:rPr>
              <a:t>https://github.com/wkentaro/labelme</a:t>
            </a:r>
            <a:endParaRPr/>
          </a:p>
          <a:p>
            <a:pPr indent="0" lvl="0" marL="0" rtl="0" algn="l">
              <a:spcBef>
                <a:spcPts val="0"/>
              </a:spcBef>
              <a:spcAft>
                <a:spcPts val="0"/>
              </a:spcAft>
              <a:buNone/>
            </a:pPr>
            <a:r>
              <a:t/>
            </a:r>
            <a:endParaRPr/>
          </a:p>
          <a:p>
            <a:pPr indent="0" lvl="0" marL="0" rtl="0" algn="l">
              <a:spcBef>
                <a:spcPts val="0"/>
              </a:spcBef>
              <a:spcAft>
                <a:spcPts val="0"/>
              </a:spcAft>
              <a:buClr>
                <a:srgbClr val="233A44"/>
              </a:buClr>
              <a:buSzPts val="1100"/>
              <a:buFont typeface="Arial"/>
              <a:buNone/>
            </a:pPr>
            <a:r>
              <a:rPr lang="en-GB" sz="1200">
                <a:solidFill>
                  <a:srgbClr val="525252"/>
                </a:solidFill>
                <a:latin typeface="Proxima Nova"/>
                <a:ea typeface="Proxima Nova"/>
                <a:cs typeface="Proxima Nova"/>
                <a:sym typeface="Proxima Nova"/>
              </a:rPr>
              <a:t>Appropriate use of Machine Learning and Computer Vision could automate this process saving hundreds of millions in labor and time cost.</a:t>
            </a:r>
            <a:endParaRPr sz="1200">
              <a:solidFill>
                <a:srgbClr val="525252"/>
              </a:solidFill>
              <a:latin typeface="Proxima Nova"/>
              <a:ea typeface="Proxima Nova"/>
              <a:cs typeface="Proxima Nova"/>
              <a:sym typeface="Proxima Nova"/>
            </a:endParaRPr>
          </a:p>
          <a:p>
            <a:pPr indent="0" lvl="0" marL="0" rtl="0" algn="l">
              <a:spcBef>
                <a:spcPts val="0"/>
              </a:spcBef>
              <a:spcAft>
                <a:spcPts val="0"/>
              </a:spcAft>
              <a:buClr>
                <a:srgbClr val="233A44"/>
              </a:buClr>
              <a:buSzPts val="1100"/>
              <a:buFont typeface="Arial"/>
              <a:buNone/>
            </a:pPr>
            <a:r>
              <a:t/>
            </a:r>
            <a:endParaRPr sz="1200">
              <a:solidFill>
                <a:srgbClr val="525252"/>
              </a:solidFill>
              <a:latin typeface="Proxima Nova"/>
              <a:ea typeface="Proxima Nova"/>
              <a:cs typeface="Proxima Nova"/>
              <a:sym typeface="Proxima Nova"/>
            </a:endParaRPr>
          </a:p>
          <a:p>
            <a:pPr indent="0" lvl="0" marL="0" rtl="0" algn="l">
              <a:spcBef>
                <a:spcPts val="0"/>
              </a:spcBef>
              <a:spcAft>
                <a:spcPts val="0"/>
              </a:spcAft>
              <a:buClr>
                <a:srgbClr val="233A44"/>
              </a:buClr>
              <a:buSzPts val="1100"/>
              <a:buFont typeface="Arial"/>
              <a:buNone/>
            </a:pPr>
            <a:r>
              <a:rPr lang="en-GB" sz="1200">
                <a:solidFill>
                  <a:srgbClr val="525252"/>
                </a:solidFill>
                <a:latin typeface="Proxima Nova"/>
                <a:ea typeface="Proxima Nova"/>
                <a:cs typeface="Proxima Nova"/>
                <a:sym typeface="Proxima Nova"/>
              </a:rPr>
              <a:t>Additionally, a system capable of such work could also be utilized for revenue generation through SAAS to parse images into sub-shapes for use in digital artwork, ad development and education.</a:t>
            </a:r>
            <a:endParaRPr sz="1300">
              <a:solidFill>
                <a:srgbClr val="233A44"/>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2619217b0_1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02619217b0_1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02619217b0_1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02619217b0_1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https://viso.ai/deep-learning/mask-r-cnn/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02619217b0_1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02619217b0_1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0269838cf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0269838cf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02619217b0_1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02619217b0_1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drive.google.com/file/d/1EG3D93O36ohmKwgZM9S2anxxxBZFjhlj/view" TargetMode="External"/><Relationship Id="rId4" Type="http://schemas.openxmlformats.org/officeDocument/2006/relationships/image" Target="../media/image1.png"/><Relationship Id="rId5" Type="http://schemas.openxmlformats.org/officeDocument/2006/relationships/hyperlink" Target="http://drive.google.com/file/d/1hyVZ7dg1GY-7AO-E_zWECQMzRm8YuijA/view" TargetMode="External"/><Relationship Id="rId6"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jpg"/><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5.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0.png"/><Relationship Id="rId6" Type="http://schemas.openxmlformats.org/officeDocument/2006/relationships/image" Target="../media/image3.png"/><Relationship Id="rId7"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Scuba-Steve </a:t>
            </a:r>
            <a:endParaRPr/>
          </a:p>
          <a:p>
            <a:pPr indent="0" lvl="0" marL="0" rtl="0" algn="ctr">
              <a:spcBef>
                <a:spcPts val="0"/>
              </a:spcBef>
              <a:spcAft>
                <a:spcPts val="0"/>
              </a:spcAft>
              <a:buNone/>
            </a:pPr>
            <a:r>
              <a:rPr lang="en-GB"/>
              <a:t>Annotation</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a:t>The best annotation tool with human in the loop automation</a:t>
            </a:r>
            <a:r>
              <a:rPr lang="en-GB"/>
              <a: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22" title="CleanShot 2021-11-17 at 23.51.13.mp4">
            <a:hlinkClick r:id="rId3"/>
          </p:cNvPr>
          <p:cNvPicPr preferRelativeResize="0"/>
          <p:nvPr/>
        </p:nvPicPr>
        <p:blipFill>
          <a:blip r:embed="rId4">
            <a:alphaModFix/>
          </a:blip>
          <a:stretch>
            <a:fillRect/>
          </a:stretch>
        </p:blipFill>
        <p:spPr>
          <a:xfrm>
            <a:off x="4681775" y="1292775"/>
            <a:ext cx="4114800" cy="3086100"/>
          </a:xfrm>
          <a:prstGeom prst="rect">
            <a:avLst/>
          </a:prstGeom>
          <a:noFill/>
          <a:ln>
            <a:noFill/>
          </a:ln>
        </p:spPr>
      </p:pic>
      <p:sp>
        <p:nvSpPr>
          <p:cNvPr id="206" name="Google Shape;206;p22"/>
          <p:cNvSpPr txBox="1"/>
          <p:nvPr>
            <p:ph type="title"/>
          </p:nvPr>
        </p:nvSpPr>
        <p:spPr>
          <a:xfrm>
            <a:off x="308100" y="28725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Instance Segmentation On The Go</a:t>
            </a:r>
            <a:endParaRPr/>
          </a:p>
        </p:txBody>
      </p:sp>
      <p:pic>
        <p:nvPicPr>
          <p:cNvPr id="207" name="Google Shape;207;p22" title="CleanShot 2021-11-17 at 23.46.32.mp4">
            <a:hlinkClick r:id="rId5"/>
          </p:cNvPr>
          <p:cNvPicPr preferRelativeResize="0"/>
          <p:nvPr/>
        </p:nvPicPr>
        <p:blipFill>
          <a:blip r:embed="rId6">
            <a:alphaModFix/>
          </a:blip>
          <a:stretch>
            <a:fillRect/>
          </a:stretch>
        </p:blipFill>
        <p:spPr>
          <a:xfrm>
            <a:off x="374800" y="992050"/>
            <a:ext cx="4113065" cy="3596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Technical Stack</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4"/>
          <p:cNvSpPr txBox="1"/>
          <p:nvPr>
            <p:ph idx="1" type="body"/>
          </p:nvPr>
        </p:nvSpPr>
        <p:spPr>
          <a:xfrm>
            <a:off x="307025" y="1959725"/>
            <a:ext cx="4824300" cy="18885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404040"/>
              </a:buClr>
              <a:buSzPts val="1200"/>
              <a:buFont typeface="Lato"/>
              <a:buChar char="●"/>
            </a:pPr>
            <a:r>
              <a:rPr lang="en-GB" sz="1200">
                <a:solidFill>
                  <a:srgbClr val="404040"/>
                </a:solidFill>
                <a:highlight>
                  <a:srgbClr val="FCFCFC"/>
                </a:highlight>
                <a:latin typeface="Lato"/>
                <a:ea typeface="Lato"/>
                <a:cs typeface="Lato"/>
                <a:sym typeface="Lato"/>
              </a:rPr>
              <a:t>Mask-RCNN: Mask R-CNN, or Mask RCNN is  state-of-the-art in terms of instance segmentation (detecting and delineating objects of interest)</a:t>
            </a:r>
            <a:endParaRPr sz="1200">
              <a:solidFill>
                <a:srgbClr val="404040"/>
              </a:solidFill>
              <a:highlight>
                <a:srgbClr val="FCFCFC"/>
              </a:highlight>
              <a:latin typeface="Lato"/>
              <a:ea typeface="Lato"/>
              <a:cs typeface="Lato"/>
              <a:sym typeface="Lato"/>
            </a:endParaRPr>
          </a:p>
          <a:p>
            <a:pPr indent="-304800" lvl="0" marL="457200" rtl="0" algn="l">
              <a:spcBef>
                <a:spcPts val="0"/>
              </a:spcBef>
              <a:spcAft>
                <a:spcPts val="0"/>
              </a:spcAft>
              <a:buClr>
                <a:srgbClr val="404040"/>
              </a:buClr>
              <a:buSzPts val="1200"/>
              <a:buFont typeface="Lato"/>
              <a:buChar char="●"/>
            </a:pPr>
            <a:r>
              <a:rPr lang="en-GB" sz="1200">
                <a:solidFill>
                  <a:srgbClr val="404040"/>
                </a:solidFill>
                <a:highlight>
                  <a:srgbClr val="FCFCFC"/>
                </a:highlight>
                <a:latin typeface="Lato"/>
                <a:ea typeface="Lato"/>
                <a:cs typeface="Lato"/>
                <a:sym typeface="Lato"/>
              </a:rPr>
              <a:t>The pixellib library has an excellent pre-trained model on the COCO dataset (80 classes).</a:t>
            </a:r>
            <a:endParaRPr sz="1200">
              <a:solidFill>
                <a:srgbClr val="404040"/>
              </a:solidFill>
              <a:highlight>
                <a:srgbClr val="FCFCFC"/>
              </a:highlight>
              <a:latin typeface="Lato"/>
              <a:ea typeface="Lato"/>
              <a:cs typeface="Lato"/>
              <a:sym typeface="Lato"/>
            </a:endParaRPr>
          </a:p>
          <a:p>
            <a:pPr indent="-304800" lvl="0" marL="457200" rtl="0" algn="l">
              <a:spcBef>
                <a:spcPts val="0"/>
              </a:spcBef>
              <a:spcAft>
                <a:spcPts val="0"/>
              </a:spcAft>
              <a:buClr>
                <a:srgbClr val="404040"/>
              </a:buClr>
              <a:buSzPts val="1200"/>
              <a:buFont typeface="Lato"/>
              <a:buChar char="●"/>
            </a:pPr>
            <a:r>
              <a:rPr lang="en-GB" sz="1200">
                <a:solidFill>
                  <a:srgbClr val="404040"/>
                </a:solidFill>
                <a:highlight>
                  <a:srgbClr val="FCFCFC"/>
                </a:highlight>
                <a:latin typeface="Lato"/>
                <a:ea typeface="Lato"/>
                <a:cs typeface="Lato"/>
                <a:sym typeface="Lato"/>
              </a:rPr>
              <a:t>Adding new classes is still an arduous labeling task.</a:t>
            </a:r>
            <a:endParaRPr sz="1200">
              <a:solidFill>
                <a:srgbClr val="404040"/>
              </a:solidFill>
              <a:highlight>
                <a:srgbClr val="FCFCFC"/>
              </a:highlight>
              <a:latin typeface="Lato"/>
              <a:ea typeface="Lato"/>
              <a:cs typeface="Lato"/>
              <a:sym typeface="Lato"/>
            </a:endParaRPr>
          </a:p>
        </p:txBody>
      </p:sp>
      <p:sp>
        <p:nvSpPr>
          <p:cNvPr id="218" name="Google Shape;218;p24"/>
          <p:cNvSpPr txBox="1"/>
          <p:nvPr>
            <p:ph type="title"/>
          </p:nvPr>
        </p:nvSpPr>
        <p:spPr>
          <a:xfrm>
            <a:off x="407475" y="334225"/>
            <a:ext cx="51402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Instance Segmentation with Mask R-CNN</a:t>
            </a:r>
            <a:endParaRPr/>
          </a:p>
          <a:p>
            <a:pPr indent="0" lvl="0" marL="0" rtl="0" algn="l">
              <a:spcBef>
                <a:spcPts val="0"/>
              </a:spcBef>
              <a:spcAft>
                <a:spcPts val="0"/>
              </a:spcAft>
              <a:buNone/>
            </a:pPr>
            <a:r>
              <a:t/>
            </a:r>
            <a:endParaRPr/>
          </a:p>
        </p:txBody>
      </p:sp>
      <p:pic>
        <p:nvPicPr>
          <p:cNvPr id="219" name="Google Shape;219;p24"/>
          <p:cNvPicPr preferRelativeResize="0"/>
          <p:nvPr/>
        </p:nvPicPr>
        <p:blipFill>
          <a:blip r:embed="rId3">
            <a:alphaModFix/>
          </a:blip>
          <a:stretch>
            <a:fillRect/>
          </a:stretch>
        </p:blipFill>
        <p:spPr>
          <a:xfrm>
            <a:off x="6068600" y="808973"/>
            <a:ext cx="2493750" cy="1668325"/>
          </a:xfrm>
          <a:prstGeom prst="rect">
            <a:avLst/>
          </a:prstGeom>
          <a:noFill/>
          <a:ln>
            <a:noFill/>
          </a:ln>
        </p:spPr>
      </p:pic>
      <p:pic>
        <p:nvPicPr>
          <p:cNvPr id="220" name="Google Shape;220;p24"/>
          <p:cNvPicPr preferRelativeResize="0"/>
          <p:nvPr/>
        </p:nvPicPr>
        <p:blipFill>
          <a:blip r:embed="rId4">
            <a:alphaModFix/>
          </a:blip>
          <a:stretch>
            <a:fillRect/>
          </a:stretch>
        </p:blipFill>
        <p:spPr>
          <a:xfrm>
            <a:off x="4991375" y="2571750"/>
            <a:ext cx="2900600" cy="1940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819150" y="567425"/>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Generalized Object Discovery with Deep Mask</a:t>
            </a:r>
            <a:endParaRPr/>
          </a:p>
        </p:txBody>
      </p:sp>
      <p:sp>
        <p:nvSpPr>
          <p:cNvPr id="226" name="Google Shape;226;p25"/>
          <p:cNvSpPr txBox="1"/>
          <p:nvPr>
            <p:ph idx="1" type="body"/>
          </p:nvPr>
        </p:nvSpPr>
        <p:spPr>
          <a:xfrm>
            <a:off x="4765275" y="3111200"/>
            <a:ext cx="4141500" cy="134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800">
                <a:solidFill>
                  <a:srgbClr val="404040"/>
                </a:solidFill>
                <a:highlight>
                  <a:srgbClr val="FCFCFC"/>
                </a:highlight>
                <a:latin typeface="Lato"/>
                <a:ea typeface="Lato"/>
                <a:cs typeface="Lato"/>
                <a:sym typeface="Lato"/>
              </a:rPr>
              <a:t>Model architecture: the network is split into two branches after the shared feature extraction layers. The top branch predicts a segmentation mask for the the object located at the center while the bottom branch predicts an object score for the input patch.</a:t>
            </a:r>
            <a:endParaRPr sz="800">
              <a:solidFill>
                <a:srgbClr val="404040"/>
              </a:solidFill>
              <a:highlight>
                <a:srgbClr val="FCFCFC"/>
              </a:highlight>
              <a:latin typeface="Lato"/>
              <a:ea typeface="Lato"/>
              <a:cs typeface="Lato"/>
              <a:sym typeface="Lato"/>
            </a:endParaRPr>
          </a:p>
        </p:txBody>
      </p:sp>
      <p:pic>
        <p:nvPicPr>
          <p:cNvPr id="227" name="Google Shape;227;p25"/>
          <p:cNvPicPr preferRelativeResize="0"/>
          <p:nvPr/>
        </p:nvPicPr>
        <p:blipFill>
          <a:blip r:embed="rId3">
            <a:alphaModFix/>
          </a:blip>
          <a:stretch>
            <a:fillRect/>
          </a:stretch>
        </p:blipFill>
        <p:spPr>
          <a:xfrm>
            <a:off x="4942975" y="1522026"/>
            <a:ext cx="3786100" cy="1589175"/>
          </a:xfrm>
          <a:prstGeom prst="rect">
            <a:avLst/>
          </a:prstGeom>
          <a:noFill/>
          <a:ln>
            <a:noFill/>
          </a:ln>
        </p:spPr>
      </p:pic>
      <p:sp>
        <p:nvSpPr>
          <p:cNvPr id="228" name="Google Shape;228;p25"/>
          <p:cNvSpPr txBox="1"/>
          <p:nvPr/>
        </p:nvSpPr>
        <p:spPr>
          <a:xfrm>
            <a:off x="430500" y="1522025"/>
            <a:ext cx="41415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Calibri"/>
              <a:buChar char="●"/>
            </a:pPr>
            <a:r>
              <a:rPr lang="en-GB">
                <a:latin typeface="Calibri"/>
                <a:ea typeface="Calibri"/>
                <a:cs typeface="Calibri"/>
                <a:sym typeface="Calibri"/>
              </a:rPr>
              <a:t>Deep Mask is a generalized object discovery model that </a:t>
            </a:r>
            <a:r>
              <a:rPr b="1" lang="en-GB">
                <a:latin typeface="Calibri"/>
                <a:ea typeface="Calibri"/>
                <a:cs typeface="Calibri"/>
                <a:sym typeface="Calibri"/>
              </a:rPr>
              <a:t>does not </a:t>
            </a:r>
            <a:r>
              <a:rPr lang="en-GB">
                <a:latin typeface="Calibri"/>
                <a:ea typeface="Calibri"/>
                <a:cs typeface="Calibri"/>
                <a:sym typeface="Calibri"/>
              </a:rPr>
              <a:t>aim to predict the class of the object.</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GB">
                <a:latin typeface="Calibri"/>
                <a:ea typeface="Calibri"/>
                <a:cs typeface="Calibri"/>
                <a:sym typeface="Calibri"/>
              </a:rPr>
              <a:t>It has good recall on objects not present in the training set.</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GB">
                <a:latin typeface="Calibri"/>
                <a:ea typeface="Calibri"/>
                <a:cs typeface="Calibri"/>
                <a:sym typeface="Calibri"/>
              </a:rPr>
              <a:t>Useful model for proposing regions for previously unseen objects specified by a bounding box.</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6"/>
          <p:cNvSpPr txBox="1"/>
          <p:nvPr>
            <p:ph type="title"/>
          </p:nvPr>
        </p:nvSpPr>
        <p:spPr>
          <a:xfrm>
            <a:off x="819150" y="5674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Retraining Mask R-CNN Base Model</a:t>
            </a:r>
            <a:endParaRPr/>
          </a:p>
        </p:txBody>
      </p:sp>
      <p:sp>
        <p:nvSpPr>
          <p:cNvPr id="234" name="Google Shape;234;p26"/>
          <p:cNvSpPr txBox="1"/>
          <p:nvPr/>
        </p:nvSpPr>
        <p:spPr>
          <a:xfrm>
            <a:off x="903275" y="2130225"/>
            <a:ext cx="71883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Calibri"/>
              <a:buChar char="●"/>
            </a:pPr>
            <a:r>
              <a:rPr lang="en-GB">
                <a:latin typeface="Calibri"/>
                <a:ea typeface="Calibri"/>
                <a:cs typeface="Calibri"/>
                <a:sym typeface="Calibri"/>
              </a:rPr>
              <a:t>Generate new class labels and polygons for through DeepMask.</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GB">
                <a:latin typeface="Calibri"/>
                <a:ea typeface="Calibri"/>
                <a:cs typeface="Calibri"/>
                <a:sym typeface="Calibri"/>
              </a:rPr>
              <a:t>Leverage pixellib and PyTorch to train a Mask-R CNN base model to detect this new class.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GB">
                <a:latin typeface="Calibri"/>
                <a:ea typeface="Calibri"/>
                <a:cs typeface="Calibri"/>
                <a:sym typeface="Calibri"/>
              </a:rPr>
              <a:t>Train models for 100s of epochs on RTX3080 GPU.</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GB">
                <a:latin typeface="Calibri"/>
                <a:ea typeface="Calibri"/>
                <a:cs typeface="Calibri"/>
                <a:sym typeface="Calibri"/>
              </a:rPr>
              <a:t>Evaluate performance per epoch and report metrics</a:t>
            </a:r>
            <a:endParaRPr>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7"/>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Metrics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8"/>
          <p:cNvSpPr txBox="1"/>
          <p:nvPr>
            <p:ph type="title"/>
          </p:nvPr>
        </p:nvSpPr>
        <p:spPr>
          <a:xfrm>
            <a:off x="819150" y="4685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Model Performance - Detecting Butterflies</a:t>
            </a:r>
            <a:endParaRPr/>
          </a:p>
        </p:txBody>
      </p:sp>
      <p:sp>
        <p:nvSpPr>
          <p:cNvPr id="245" name="Google Shape;245;p28"/>
          <p:cNvSpPr txBox="1"/>
          <p:nvPr/>
        </p:nvSpPr>
        <p:spPr>
          <a:xfrm>
            <a:off x="238600" y="1546925"/>
            <a:ext cx="59559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Calibri"/>
              <a:buChar char="●"/>
            </a:pPr>
            <a:r>
              <a:rPr lang="en-GB">
                <a:latin typeface="Calibri"/>
                <a:ea typeface="Calibri"/>
                <a:cs typeface="Calibri"/>
                <a:sym typeface="Calibri"/>
              </a:rPr>
              <a:t>Mean Average Precision - % correct class picked</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GB">
                <a:latin typeface="Calibri"/>
                <a:ea typeface="Calibri"/>
                <a:cs typeface="Calibri"/>
                <a:sym typeface="Calibri"/>
              </a:rPr>
              <a:t>Intersection over Union (IOU) - overlap of inferred mask vs ground truth</a:t>
            </a:r>
            <a:endParaRPr>
              <a:latin typeface="Calibri"/>
              <a:ea typeface="Calibri"/>
              <a:cs typeface="Calibri"/>
              <a:sym typeface="Calibri"/>
            </a:endParaRPr>
          </a:p>
          <a:p>
            <a:pPr indent="-317500" lvl="1" marL="809999" rtl="0" algn="l">
              <a:spcBef>
                <a:spcPts val="0"/>
              </a:spcBef>
              <a:spcAft>
                <a:spcPts val="0"/>
              </a:spcAft>
              <a:buSzPts val="1400"/>
              <a:buFont typeface="Calibri"/>
              <a:buChar char="○"/>
            </a:pPr>
            <a:r>
              <a:rPr lang="en-GB">
                <a:latin typeface="Calibri"/>
                <a:ea typeface="Calibri"/>
                <a:cs typeface="Calibri"/>
                <a:sym typeface="Calibri"/>
              </a:rPr>
              <a:t>TP = </a:t>
            </a:r>
            <a:r>
              <a:rPr lang="en-GB">
                <a:latin typeface="Calibri"/>
                <a:ea typeface="Calibri"/>
                <a:cs typeface="Calibri"/>
                <a:sym typeface="Calibri"/>
              </a:rPr>
              <a:t>images above threshold</a:t>
            </a:r>
            <a:endParaRPr>
              <a:latin typeface="Calibri"/>
              <a:ea typeface="Calibri"/>
              <a:cs typeface="Calibri"/>
              <a:sym typeface="Calibri"/>
            </a:endParaRPr>
          </a:p>
          <a:p>
            <a:pPr indent="-317500" lvl="1" marL="809999" rtl="0" algn="l">
              <a:spcBef>
                <a:spcPts val="0"/>
              </a:spcBef>
              <a:spcAft>
                <a:spcPts val="0"/>
              </a:spcAft>
              <a:buSzPts val="1400"/>
              <a:buFont typeface="Calibri"/>
              <a:buChar char="○"/>
            </a:pPr>
            <a:r>
              <a:rPr lang="en-GB">
                <a:latin typeface="Calibri"/>
                <a:ea typeface="Calibri"/>
                <a:cs typeface="Calibri"/>
                <a:sym typeface="Calibri"/>
              </a:rPr>
              <a:t>FP = wrong class</a:t>
            </a:r>
            <a:endParaRPr>
              <a:latin typeface="Calibri"/>
              <a:ea typeface="Calibri"/>
              <a:cs typeface="Calibri"/>
              <a:sym typeface="Calibri"/>
            </a:endParaRPr>
          </a:p>
          <a:p>
            <a:pPr indent="-317500" lvl="1" marL="809999" rtl="0" algn="l">
              <a:spcBef>
                <a:spcPts val="0"/>
              </a:spcBef>
              <a:spcAft>
                <a:spcPts val="0"/>
              </a:spcAft>
              <a:buSzPts val="1400"/>
              <a:buFont typeface="Calibri"/>
              <a:buChar char="○"/>
            </a:pPr>
            <a:r>
              <a:rPr lang="en-GB">
                <a:latin typeface="Calibri"/>
                <a:ea typeface="Calibri"/>
                <a:cs typeface="Calibri"/>
                <a:sym typeface="Calibri"/>
              </a:rPr>
              <a:t>FN = small overlap</a:t>
            </a:r>
            <a:endParaRPr>
              <a:latin typeface="Calibri"/>
              <a:ea typeface="Calibri"/>
              <a:cs typeface="Calibri"/>
              <a:sym typeface="Calibri"/>
            </a:endParaRPr>
          </a:p>
        </p:txBody>
      </p:sp>
      <p:pic>
        <p:nvPicPr>
          <p:cNvPr id="246" name="Google Shape;246;p28"/>
          <p:cNvPicPr preferRelativeResize="0"/>
          <p:nvPr/>
        </p:nvPicPr>
        <p:blipFill>
          <a:blip r:embed="rId3">
            <a:alphaModFix/>
          </a:blip>
          <a:stretch>
            <a:fillRect/>
          </a:stretch>
        </p:blipFill>
        <p:spPr>
          <a:xfrm>
            <a:off x="4434800" y="2100350"/>
            <a:ext cx="3800275" cy="2737000"/>
          </a:xfrm>
          <a:prstGeom prst="rect">
            <a:avLst/>
          </a:prstGeom>
          <a:noFill/>
          <a:ln cap="flat" cmpd="sng" w="19050">
            <a:solidFill>
              <a:schemeClr val="dk2"/>
            </a:solidFill>
            <a:prstDash val="solid"/>
            <a:round/>
            <a:headEnd len="sm" w="sm" type="none"/>
            <a:tailEnd len="sm" w="sm" type="none"/>
          </a:ln>
        </p:spPr>
      </p:pic>
      <p:grpSp>
        <p:nvGrpSpPr>
          <p:cNvPr id="247" name="Google Shape;247;p28"/>
          <p:cNvGrpSpPr/>
          <p:nvPr/>
        </p:nvGrpSpPr>
        <p:grpSpPr>
          <a:xfrm>
            <a:off x="1530162" y="2840277"/>
            <a:ext cx="1877123" cy="1736087"/>
            <a:chOff x="690150" y="2769300"/>
            <a:chExt cx="1258800" cy="1239000"/>
          </a:xfrm>
        </p:grpSpPr>
        <p:sp>
          <p:nvSpPr>
            <p:cNvPr id="248" name="Google Shape;248;p28"/>
            <p:cNvSpPr/>
            <p:nvPr/>
          </p:nvSpPr>
          <p:spPr>
            <a:xfrm>
              <a:off x="690150" y="2769300"/>
              <a:ext cx="629400" cy="619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No Butterflys</a:t>
              </a:r>
              <a:endParaRPr/>
            </a:p>
          </p:txBody>
        </p:sp>
        <p:sp>
          <p:nvSpPr>
            <p:cNvPr id="249" name="Google Shape;249;p28"/>
            <p:cNvSpPr/>
            <p:nvPr/>
          </p:nvSpPr>
          <p:spPr>
            <a:xfrm>
              <a:off x="1319550" y="2769300"/>
              <a:ext cx="629400" cy="6195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Wrong Pick</a:t>
              </a:r>
              <a:endParaRPr/>
            </a:p>
          </p:txBody>
        </p:sp>
        <p:sp>
          <p:nvSpPr>
            <p:cNvPr id="250" name="Google Shape;250;p28"/>
            <p:cNvSpPr/>
            <p:nvPr/>
          </p:nvSpPr>
          <p:spPr>
            <a:xfrm>
              <a:off x="690150" y="3388800"/>
              <a:ext cx="629400" cy="6195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Bad Mask</a:t>
              </a:r>
              <a:endParaRPr/>
            </a:p>
          </p:txBody>
        </p:sp>
        <p:sp>
          <p:nvSpPr>
            <p:cNvPr id="251" name="Google Shape;251;p28"/>
            <p:cNvSpPr/>
            <p:nvPr/>
          </p:nvSpPr>
          <p:spPr>
            <a:xfrm>
              <a:off x="1319550" y="3388800"/>
              <a:ext cx="629400" cy="619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Yeah!</a:t>
              </a:r>
              <a:endParaRPr/>
            </a:p>
          </p:txBody>
        </p:sp>
      </p:grpSp>
      <p:sp>
        <p:nvSpPr>
          <p:cNvPr id="252" name="Google Shape;252;p28"/>
          <p:cNvSpPr txBox="1"/>
          <p:nvPr/>
        </p:nvSpPr>
        <p:spPr>
          <a:xfrm>
            <a:off x="4979650" y="3456250"/>
            <a:ext cx="2508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Calibri"/>
                <a:ea typeface="Calibri"/>
                <a:cs typeface="Calibri"/>
                <a:sym typeface="Calibri"/>
              </a:rPr>
              <a:t>Big drop off for all models at high IOU</a:t>
            </a:r>
            <a:endParaRPr sz="1100">
              <a:latin typeface="Calibri"/>
              <a:ea typeface="Calibri"/>
              <a:cs typeface="Calibri"/>
              <a:sym typeface="Calibri"/>
            </a:endParaRPr>
          </a:p>
        </p:txBody>
      </p:sp>
      <p:sp>
        <p:nvSpPr>
          <p:cNvPr id="253" name="Google Shape;253;p28"/>
          <p:cNvSpPr txBox="1"/>
          <p:nvPr/>
        </p:nvSpPr>
        <p:spPr>
          <a:xfrm>
            <a:off x="1470100" y="4491475"/>
            <a:ext cx="187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alibri"/>
                <a:ea typeface="Calibri"/>
                <a:cs typeface="Calibri"/>
                <a:sym typeface="Calibri"/>
              </a:rPr>
              <a:t>Scuba Steve Inference</a:t>
            </a:r>
            <a:endParaRPr>
              <a:latin typeface="Calibri"/>
              <a:ea typeface="Calibri"/>
              <a:cs typeface="Calibri"/>
              <a:sym typeface="Calibri"/>
            </a:endParaRPr>
          </a:p>
        </p:txBody>
      </p:sp>
      <p:sp>
        <p:nvSpPr>
          <p:cNvPr id="254" name="Google Shape;254;p28"/>
          <p:cNvSpPr txBox="1"/>
          <p:nvPr/>
        </p:nvSpPr>
        <p:spPr>
          <a:xfrm>
            <a:off x="690450" y="3342438"/>
            <a:ext cx="839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alibri"/>
                <a:ea typeface="Calibri"/>
                <a:cs typeface="Calibri"/>
                <a:sym typeface="Calibri"/>
              </a:rPr>
              <a:t>Ground Truth</a:t>
            </a:r>
            <a:endParaRPr>
              <a:latin typeface="Calibri"/>
              <a:ea typeface="Calibri"/>
              <a:cs typeface="Calibri"/>
              <a:sym typeface="Calibri"/>
            </a:endParaRPr>
          </a:p>
        </p:txBody>
      </p:sp>
      <p:sp>
        <p:nvSpPr>
          <p:cNvPr id="255" name="Google Shape;255;p28"/>
          <p:cNvSpPr txBox="1"/>
          <p:nvPr/>
        </p:nvSpPr>
        <p:spPr>
          <a:xfrm>
            <a:off x="417675" y="978575"/>
            <a:ext cx="8127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latin typeface="Calibri"/>
                <a:ea typeface="Calibri"/>
                <a:cs typeface="Calibri"/>
                <a:sym typeface="Calibri"/>
              </a:rPr>
              <a:t>Objective:</a:t>
            </a:r>
            <a:r>
              <a:rPr lang="en-GB">
                <a:latin typeface="Calibri"/>
                <a:ea typeface="Calibri"/>
                <a:cs typeface="Calibri"/>
                <a:sym typeface="Calibri"/>
              </a:rPr>
              <a:t> train mask_rcnn model on new object class (butterflies) using human labeled segment data and DeepMask assisted Object Proposals</a:t>
            </a:r>
            <a:endParaRPr>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Annotation Time</a:t>
            </a:r>
            <a:endParaRPr/>
          </a:p>
        </p:txBody>
      </p:sp>
      <p:graphicFrame>
        <p:nvGraphicFramePr>
          <p:cNvPr id="261" name="Google Shape;261;p29"/>
          <p:cNvGraphicFramePr/>
          <p:nvPr/>
        </p:nvGraphicFramePr>
        <p:xfrm>
          <a:off x="952500" y="2000250"/>
          <a:ext cx="3000000" cy="3000000"/>
        </p:xfrm>
        <a:graphic>
          <a:graphicData uri="http://schemas.openxmlformats.org/drawingml/2006/table">
            <a:tbl>
              <a:tblPr>
                <a:noFill/>
                <a:tableStyleId>{2498684C-985D-494F-8A9F-34E20BF19B42}</a:tableStyleId>
              </a:tblPr>
              <a:tblGrid>
                <a:gridCol w="3619500"/>
                <a:gridCol w="3619500"/>
              </a:tblGrid>
              <a:tr h="381000">
                <a:tc gridSpan="2">
                  <a:txBody>
                    <a:bodyPr/>
                    <a:lstStyle/>
                    <a:p>
                      <a:pPr indent="0" lvl="0" marL="0" rtl="0" algn="l">
                        <a:lnSpc>
                          <a:spcPct val="115000"/>
                        </a:lnSpc>
                        <a:spcBef>
                          <a:spcPts val="0"/>
                        </a:spcBef>
                        <a:spcAft>
                          <a:spcPts val="1200"/>
                        </a:spcAft>
                        <a:buNone/>
                      </a:pPr>
                      <a:r>
                        <a:rPr lang="en-GB" sz="1300">
                          <a:solidFill>
                            <a:schemeClr val="dk2"/>
                          </a:solidFill>
                          <a:latin typeface="Calibri"/>
                          <a:ea typeface="Calibri"/>
                          <a:cs typeface="Calibri"/>
                          <a:sym typeface="Calibri"/>
                        </a:rPr>
                        <a:t>Average time saving per item annotated</a:t>
                      </a:r>
                      <a:endParaRPr/>
                    </a:p>
                  </a:txBody>
                  <a:tcPr marT="91425" marB="91425" marR="91425" marL="91425"/>
                </a:tc>
                <a:tc hMerge="1"/>
              </a:tr>
              <a:tr h="381000">
                <a:tc>
                  <a:txBody>
                    <a:bodyPr/>
                    <a:lstStyle/>
                    <a:p>
                      <a:pPr indent="0" lvl="0" marL="0" rtl="0" algn="l">
                        <a:spcBef>
                          <a:spcPts val="0"/>
                        </a:spcBef>
                        <a:spcAft>
                          <a:spcPts val="0"/>
                        </a:spcAft>
                        <a:buNone/>
                      </a:pPr>
                      <a:r>
                        <a:rPr lang="en-GB"/>
                        <a:t>Model Assisted Annotation on CPU</a:t>
                      </a:r>
                      <a:endParaRPr/>
                    </a:p>
                  </a:txBody>
                  <a:tcPr marT="91425" marB="91425" marR="91425" marL="91425"/>
                </a:tc>
                <a:tc>
                  <a:txBody>
                    <a:bodyPr/>
                    <a:lstStyle/>
                    <a:p>
                      <a:pPr indent="0" lvl="0" marL="0" rtl="0" algn="l">
                        <a:spcBef>
                          <a:spcPts val="0"/>
                        </a:spcBef>
                        <a:spcAft>
                          <a:spcPts val="0"/>
                        </a:spcAft>
                        <a:buNone/>
                      </a:pPr>
                      <a:r>
                        <a:rPr lang="en-GB"/>
                        <a:t>Manual Annotation</a:t>
                      </a:r>
                      <a:endParaRPr/>
                    </a:p>
                  </a:txBody>
                  <a:tcPr marT="91425" marB="91425" marR="91425" marL="91425"/>
                </a:tc>
              </a:tr>
              <a:tr h="381000">
                <a:tc>
                  <a:txBody>
                    <a:bodyPr/>
                    <a:lstStyle/>
                    <a:p>
                      <a:pPr indent="0" lvl="0" marL="0" rtl="0" algn="l">
                        <a:spcBef>
                          <a:spcPts val="0"/>
                        </a:spcBef>
                        <a:spcAft>
                          <a:spcPts val="0"/>
                        </a:spcAft>
                        <a:buNone/>
                      </a:pPr>
                      <a:r>
                        <a:rPr lang="en-GB"/>
                        <a:t>~10 sec</a:t>
                      </a:r>
                      <a:endParaRPr/>
                    </a:p>
                  </a:txBody>
                  <a:tcPr marT="91425" marB="91425" marR="91425" marL="91425"/>
                </a:tc>
                <a:tc>
                  <a:txBody>
                    <a:bodyPr/>
                    <a:lstStyle/>
                    <a:p>
                      <a:pPr indent="0" lvl="0" marL="0" rtl="0" algn="l">
                        <a:spcBef>
                          <a:spcPts val="0"/>
                        </a:spcBef>
                        <a:spcAft>
                          <a:spcPts val="0"/>
                        </a:spcAft>
                        <a:buNone/>
                      </a:pPr>
                      <a:r>
                        <a:rPr lang="en-GB"/>
                        <a:t>~ 45 sec</a:t>
                      </a:r>
                      <a:endParaRPr/>
                    </a:p>
                  </a:txBody>
                  <a:tcPr marT="91425" marB="91425" marR="91425" marL="91425"/>
                </a:tc>
              </a:tr>
            </a:tbl>
          </a:graphicData>
        </a:graphic>
      </p:graphicFrame>
      <p:sp>
        <p:nvSpPr>
          <p:cNvPr id="262" name="Google Shape;262;p29"/>
          <p:cNvSpPr txBox="1"/>
          <p:nvPr/>
        </p:nvSpPr>
        <p:spPr>
          <a:xfrm>
            <a:off x="951475" y="3373850"/>
            <a:ext cx="721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alibri"/>
                <a:ea typeface="Calibri"/>
                <a:cs typeface="Calibri"/>
                <a:sym typeface="Calibri"/>
              </a:rPr>
              <a:t>5x time saving per item annotated running on CPU inferences. </a:t>
            </a:r>
            <a:endParaRPr>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0"/>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Next Steps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Mask Refinement</a:t>
            </a:r>
            <a:endParaRPr/>
          </a:p>
        </p:txBody>
      </p:sp>
      <p:sp>
        <p:nvSpPr>
          <p:cNvPr id="273" name="Google Shape;273;p31"/>
          <p:cNvSpPr txBox="1"/>
          <p:nvPr>
            <p:ph idx="1" type="body"/>
          </p:nvPr>
        </p:nvSpPr>
        <p:spPr>
          <a:xfrm>
            <a:off x="381000" y="1721775"/>
            <a:ext cx="47019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Some anecdotal improvements in automated annotation by combining region proposals from DeepMask.</a:t>
            </a:r>
            <a:endParaRPr/>
          </a:p>
          <a:p>
            <a:pPr indent="-311150" lvl="0" marL="457200" rtl="0" algn="l">
              <a:spcBef>
                <a:spcPts val="0"/>
              </a:spcBef>
              <a:spcAft>
                <a:spcPts val="0"/>
              </a:spcAft>
              <a:buSzPts val="1300"/>
              <a:buChar char="●"/>
            </a:pPr>
            <a:r>
              <a:rPr lang="en-GB"/>
              <a:t>Can further refine this by using SharpMask to draw even finer Region Proposals</a:t>
            </a:r>
            <a:endParaRPr/>
          </a:p>
          <a:p>
            <a:pPr indent="-311150" lvl="0" marL="457200" rtl="0" algn="l">
              <a:spcBef>
                <a:spcPts val="0"/>
              </a:spcBef>
              <a:spcAft>
                <a:spcPts val="0"/>
              </a:spcAft>
              <a:buSzPts val="1300"/>
              <a:buChar char="●"/>
            </a:pPr>
            <a:r>
              <a:rPr lang="en-GB"/>
              <a:t>Constrained Deep Learning - refine the architecture to look for only one object within the bounding box.</a:t>
            </a:r>
            <a:endParaRPr/>
          </a:p>
          <a:p>
            <a:pPr indent="0" lvl="0" marL="0" rtl="0" algn="l">
              <a:spcBef>
                <a:spcPts val="1200"/>
              </a:spcBef>
              <a:spcAft>
                <a:spcPts val="1200"/>
              </a:spcAft>
              <a:buNone/>
            </a:pPr>
            <a:r>
              <a:t/>
            </a:r>
            <a:endParaRPr/>
          </a:p>
        </p:txBody>
      </p:sp>
      <p:pic>
        <p:nvPicPr>
          <p:cNvPr id="274" name="Google Shape;274;p31"/>
          <p:cNvPicPr preferRelativeResize="0"/>
          <p:nvPr/>
        </p:nvPicPr>
        <p:blipFill>
          <a:blip r:embed="rId3">
            <a:alphaModFix/>
          </a:blip>
          <a:stretch>
            <a:fillRect/>
          </a:stretch>
        </p:blipFill>
        <p:spPr>
          <a:xfrm>
            <a:off x="5540125" y="1665750"/>
            <a:ext cx="2794800" cy="2772475"/>
          </a:xfrm>
          <a:prstGeom prst="rect">
            <a:avLst/>
          </a:prstGeom>
          <a:noFill/>
          <a:ln>
            <a:noFill/>
          </a:ln>
        </p:spPr>
      </p:pic>
      <p:sp>
        <p:nvSpPr>
          <p:cNvPr id="275" name="Google Shape;275;p31"/>
          <p:cNvSpPr txBox="1"/>
          <p:nvPr/>
        </p:nvSpPr>
        <p:spPr>
          <a:xfrm>
            <a:off x="5880850" y="4347900"/>
            <a:ext cx="230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alibri"/>
                <a:ea typeface="Calibri"/>
                <a:cs typeface="Calibri"/>
                <a:sym typeface="Calibri"/>
              </a:rPr>
              <a:t>SharpMask Refinement Arch</a:t>
            </a: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522650" y="39605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Scuba Steve Team</a:t>
            </a:r>
            <a:endParaRPr/>
          </a:p>
        </p:txBody>
      </p:sp>
      <p:sp>
        <p:nvSpPr>
          <p:cNvPr id="135" name="Google Shape;135;p14"/>
          <p:cNvSpPr txBox="1"/>
          <p:nvPr>
            <p:ph idx="1" type="body"/>
          </p:nvPr>
        </p:nvSpPr>
        <p:spPr>
          <a:xfrm>
            <a:off x="819150" y="1990725"/>
            <a:ext cx="2390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Chris </a:t>
            </a:r>
            <a:endParaRPr/>
          </a:p>
        </p:txBody>
      </p:sp>
      <p:sp>
        <p:nvSpPr>
          <p:cNvPr id="136" name="Google Shape;136;p14"/>
          <p:cNvSpPr txBox="1"/>
          <p:nvPr>
            <p:ph idx="2" type="body"/>
          </p:nvPr>
        </p:nvSpPr>
        <p:spPr>
          <a:xfrm>
            <a:off x="3519175" y="1990725"/>
            <a:ext cx="25560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Anjan 	</a:t>
            </a:r>
            <a:endParaRPr/>
          </a:p>
        </p:txBody>
      </p:sp>
      <p:sp>
        <p:nvSpPr>
          <p:cNvPr id="137" name="Google Shape;137;p14"/>
          <p:cNvSpPr txBox="1"/>
          <p:nvPr>
            <p:ph idx="2" type="body"/>
          </p:nvPr>
        </p:nvSpPr>
        <p:spPr>
          <a:xfrm>
            <a:off x="6294225" y="1990725"/>
            <a:ext cx="25560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Art</a:t>
            </a:r>
            <a:endParaRPr/>
          </a:p>
        </p:txBody>
      </p:sp>
      <p:pic>
        <p:nvPicPr>
          <p:cNvPr id="138" name="Google Shape;138;p14"/>
          <p:cNvPicPr preferRelativeResize="0"/>
          <p:nvPr/>
        </p:nvPicPr>
        <p:blipFill>
          <a:blip r:embed="rId3">
            <a:alphaModFix/>
          </a:blip>
          <a:stretch>
            <a:fillRect/>
          </a:stretch>
        </p:blipFill>
        <p:spPr>
          <a:xfrm>
            <a:off x="594237" y="1477487"/>
            <a:ext cx="2188525" cy="2188525"/>
          </a:xfrm>
          <a:prstGeom prst="rect">
            <a:avLst/>
          </a:prstGeom>
          <a:noFill/>
          <a:ln>
            <a:noFill/>
          </a:ln>
        </p:spPr>
      </p:pic>
      <p:pic>
        <p:nvPicPr>
          <p:cNvPr id="139" name="Google Shape;139;p14"/>
          <p:cNvPicPr preferRelativeResize="0"/>
          <p:nvPr/>
        </p:nvPicPr>
        <p:blipFill>
          <a:blip r:embed="rId4">
            <a:alphaModFix/>
          </a:blip>
          <a:stretch>
            <a:fillRect/>
          </a:stretch>
        </p:blipFill>
        <p:spPr>
          <a:xfrm>
            <a:off x="6024212" y="1507425"/>
            <a:ext cx="2128650" cy="2128650"/>
          </a:xfrm>
          <a:prstGeom prst="rect">
            <a:avLst/>
          </a:prstGeom>
          <a:noFill/>
          <a:ln>
            <a:noFill/>
          </a:ln>
        </p:spPr>
      </p:pic>
      <p:pic>
        <p:nvPicPr>
          <p:cNvPr id="140" name="Google Shape;140;p14"/>
          <p:cNvPicPr preferRelativeResize="0"/>
          <p:nvPr/>
        </p:nvPicPr>
        <p:blipFill>
          <a:blip r:embed="rId5">
            <a:alphaModFix/>
          </a:blip>
          <a:stretch>
            <a:fillRect/>
          </a:stretch>
        </p:blipFill>
        <p:spPr>
          <a:xfrm>
            <a:off x="3377250" y="1503038"/>
            <a:ext cx="2128650" cy="2128650"/>
          </a:xfrm>
          <a:prstGeom prst="rect">
            <a:avLst/>
          </a:prstGeom>
          <a:noFill/>
          <a:ln>
            <a:noFill/>
          </a:ln>
        </p:spPr>
      </p:pic>
      <p:sp>
        <p:nvSpPr>
          <p:cNvPr id="141" name="Google Shape;141;p14"/>
          <p:cNvSpPr txBox="1"/>
          <p:nvPr/>
        </p:nvSpPr>
        <p:spPr>
          <a:xfrm>
            <a:off x="874438" y="3750925"/>
            <a:ext cx="1628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latin typeface="Calibri"/>
                <a:ea typeface="Calibri"/>
                <a:cs typeface="Calibri"/>
                <a:sym typeface="Calibri"/>
              </a:rPr>
              <a:t>Chris Labbe</a:t>
            </a:r>
            <a:endParaRPr>
              <a:latin typeface="Calibri"/>
              <a:ea typeface="Calibri"/>
              <a:cs typeface="Calibri"/>
              <a:sym typeface="Calibri"/>
            </a:endParaRPr>
          </a:p>
          <a:p>
            <a:pPr indent="0" lvl="0" marL="0" rtl="0" algn="ctr">
              <a:spcBef>
                <a:spcPts val="0"/>
              </a:spcBef>
              <a:spcAft>
                <a:spcPts val="0"/>
              </a:spcAft>
              <a:buNone/>
            </a:pPr>
            <a:r>
              <a:rPr lang="en-GB">
                <a:latin typeface="Calibri"/>
                <a:ea typeface="Calibri"/>
                <a:cs typeface="Calibri"/>
                <a:sym typeface="Calibri"/>
              </a:rPr>
              <a:t>Intro &amp; Overview</a:t>
            </a:r>
            <a:endParaRPr>
              <a:latin typeface="Calibri"/>
              <a:ea typeface="Calibri"/>
              <a:cs typeface="Calibri"/>
              <a:sym typeface="Calibri"/>
            </a:endParaRPr>
          </a:p>
        </p:txBody>
      </p:sp>
      <p:sp>
        <p:nvSpPr>
          <p:cNvPr id="142" name="Google Shape;142;p14"/>
          <p:cNvSpPr txBox="1"/>
          <p:nvPr/>
        </p:nvSpPr>
        <p:spPr>
          <a:xfrm>
            <a:off x="6274475" y="3750925"/>
            <a:ext cx="1628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latin typeface="Calibri"/>
                <a:ea typeface="Calibri"/>
                <a:cs typeface="Calibri"/>
                <a:sym typeface="Calibri"/>
              </a:rPr>
              <a:t>Anjan Patnaik</a:t>
            </a:r>
            <a:endParaRPr>
              <a:latin typeface="Calibri"/>
              <a:ea typeface="Calibri"/>
              <a:cs typeface="Calibri"/>
              <a:sym typeface="Calibri"/>
            </a:endParaRPr>
          </a:p>
          <a:p>
            <a:pPr indent="0" lvl="0" marL="0" rtl="0" algn="ctr">
              <a:spcBef>
                <a:spcPts val="0"/>
              </a:spcBef>
              <a:spcAft>
                <a:spcPts val="0"/>
              </a:spcAft>
              <a:buNone/>
            </a:pPr>
            <a:r>
              <a:rPr lang="en-GB">
                <a:latin typeface="Calibri"/>
                <a:ea typeface="Calibri"/>
                <a:cs typeface="Calibri"/>
                <a:sym typeface="Calibri"/>
              </a:rPr>
              <a:t>Models &amp; Metrics</a:t>
            </a:r>
            <a:endParaRPr>
              <a:latin typeface="Calibri"/>
              <a:ea typeface="Calibri"/>
              <a:cs typeface="Calibri"/>
              <a:sym typeface="Calibri"/>
            </a:endParaRPr>
          </a:p>
        </p:txBody>
      </p:sp>
      <p:sp>
        <p:nvSpPr>
          <p:cNvPr id="143" name="Google Shape;143;p14"/>
          <p:cNvSpPr txBox="1"/>
          <p:nvPr/>
        </p:nvSpPr>
        <p:spPr>
          <a:xfrm>
            <a:off x="3627513" y="3750925"/>
            <a:ext cx="1628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latin typeface="Calibri"/>
                <a:ea typeface="Calibri"/>
                <a:cs typeface="Calibri"/>
                <a:sym typeface="Calibri"/>
              </a:rPr>
              <a:t>Fengyi (Art) Jiang</a:t>
            </a:r>
            <a:endParaRPr>
              <a:latin typeface="Calibri"/>
              <a:ea typeface="Calibri"/>
              <a:cs typeface="Calibri"/>
              <a:sym typeface="Calibri"/>
            </a:endParaRPr>
          </a:p>
          <a:p>
            <a:pPr indent="0" lvl="0" marL="0" rtl="0" algn="ctr">
              <a:spcBef>
                <a:spcPts val="0"/>
              </a:spcBef>
              <a:spcAft>
                <a:spcPts val="0"/>
              </a:spcAft>
              <a:buNone/>
            </a:pPr>
            <a:r>
              <a:rPr lang="en-GB">
                <a:latin typeface="Calibri"/>
                <a:ea typeface="Calibri"/>
                <a:cs typeface="Calibri"/>
                <a:sym typeface="Calibri"/>
              </a:rPr>
              <a:t>Tech Stack &amp; UI</a:t>
            </a:r>
            <a:endParaRPr>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32"/>
          <p:cNvPicPr preferRelativeResize="0"/>
          <p:nvPr/>
        </p:nvPicPr>
        <p:blipFill>
          <a:blip r:embed="rId3">
            <a:alphaModFix/>
          </a:blip>
          <a:stretch>
            <a:fillRect/>
          </a:stretch>
        </p:blipFill>
        <p:spPr>
          <a:xfrm>
            <a:off x="4898106" y="1673881"/>
            <a:ext cx="3578875" cy="2764850"/>
          </a:xfrm>
          <a:prstGeom prst="rect">
            <a:avLst/>
          </a:prstGeom>
          <a:noFill/>
          <a:ln>
            <a:noFill/>
          </a:ln>
        </p:spPr>
      </p:pic>
      <p:sp>
        <p:nvSpPr>
          <p:cNvPr id="281" name="Google Shape;281;p3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One Region Proposal - Not up to “sniff”</a:t>
            </a:r>
            <a:endParaRPr/>
          </a:p>
        </p:txBody>
      </p:sp>
      <p:sp>
        <p:nvSpPr>
          <p:cNvPr id="282" name="Google Shape;282;p32"/>
          <p:cNvSpPr txBox="1"/>
          <p:nvPr>
            <p:ph idx="1" type="body"/>
          </p:nvPr>
        </p:nvSpPr>
        <p:spPr>
          <a:xfrm>
            <a:off x="819150" y="2618250"/>
            <a:ext cx="3674400" cy="6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Looks pretty good but is clearly missing an important part of our squirrel. Its nose!</a:t>
            </a:r>
            <a:endParaRPr/>
          </a:p>
        </p:txBody>
      </p:sp>
      <p:cxnSp>
        <p:nvCxnSpPr>
          <p:cNvPr id="283" name="Google Shape;283;p32"/>
          <p:cNvCxnSpPr/>
          <p:nvPr/>
        </p:nvCxnSpPr>
        <p:spPr>
          <a:xfrm flipH="1" rot="10800000">
            <a:off x="3854825" y="2958500"/>
            <a:ext cx="2330700" cy="111900"/>
          </a:xfrm>
          <a:prstGeom prst="straightConnector1">
            <a:avLst/>
          </a:prstGeom>
          <a:noFill/>
          <a:ln cap="flat" cmpd="sng" w="76200">
            <a:solidFill>
              <a:schemeClr val="accent3"/>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Nine</a:t>
            </a:r>
            <a:r>
              <a:rPr lang="en-GB"/>
              <a:t> Region Proposals - Too squirrelly</a:t>
            </a:r>
            <a:endParaRPr/>
          </a:p>
        </p:txBody>
      </p:sp>
      <p:sp>
        <p:nvSpPr>
          <p:cNvPr id="289" name="Google Shape;289;p33"/>
          <p:cNvSpPr txBox="1"/>
          <p:nvPr>
            <p:ph idx="1" type="body"/>
          </p:nvPr>
        </p:nvSpPr>
        <p:spPr>
          <a:xfrm>
            <a:off x="819150" y="2618250"/>
            <a:ext cx="3674400" cy="6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We’re capturing more than just our flying hero now!</a:t>
            </a:r>
            <a:endParaRPr/>
          </a:p>
        </p:txBody>
      </p:sp>
      <p:pic>
        <p:nvPicPr>
          <p:cNvPr id="290" name="Google Shape;290;p33"/>
          <p:cNvPicPr preferRelativeResize="0"/>
          <p:nvPr/>
        </p:nvPicPr>
        <p:blipFill>
          <a:blip r:embed="rId3">
            <a:alphaModFix/>
          </a:blip>
          <a:stretch>
            <a:fillRect/>
          </a:stretch>
        </p:blipFill>
        <p:spPr>
          <a:xfrm>
            <a:off x="4717682" y="1611157"/>
            <a:ext cx="3765175" cy="29087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Six</a:t>
            </a:r>
            <a:r>
              <a:rPr lang="en-GB"/>
              <a:t> Region Proposals - Nuts about it</a:t>
            </a:r>
            <a:endParaRPr/>
          </a:p>
        </p:txBody>
      </p:sp>
      <p:sp>
        <p:nvSpPr>
          <p:cNvPr id="296" name="Google Shape;296;p34"/>
          <p:cNvSpPr txBox="1"/>
          <p:nvPr>
            <p:ph idx="1" type="body"/>
          </p:nvPr>
        </p:nvSpPr>
        <p:spPr>
          <a:xfrm>
            <a:off x="819150" y="2618250"/>
            <a:ext cx="3674400" cy="6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We’ve got the snout that we wanted and not too much more. This is our Goldilocks Mask.</a:t>
            </a:r>
            <a:endParaRPr/>
          </a:p>
        </p:txBody>
      </p:sp>
      <p:pic>
        <p:nvPicPr>
          <p:cNvPr id="297" name="Google Shape;297;p34"/>
          <p:cNvPicPr preferRelativeResize="0"/>
          <p:nvPr/>
        </p:nvPicPr>
        <p:blipFill>
          <a:blip r:embed="rId3">
            <a:alphaModFix/>
          </a:blip>
          <a:stretch>
            <a:fillRect/>
          </a:stretch>
        </p:blipFill>
        <p:spPr>
          <a:xfrm>
            <a:off x="4717682" y="1611157"/>
            <a:ext cx="3765175" cy="2908775"/>
          </a:xfrm>
          <a:prstGeom prst="rect">
            <a:avLst/>
          </a:prstGeom>
          <a:noFill/>
          <a:ln>
            <a:noFill/>
          </a:ln>
        </p:spPr>
      </p:pic>
      <p:pic>
        <p:nvPicPr>
          <p:cNvPr id="298" name="Google Shape;298;p34"/>
          <p:cNvPicPr preferRelativeResize="0"/>
          <p:nvPr/>
        </p:nvPicPr>
        <p:blipFill>
          <a:blip r:embed="rId4">
            <a:alphaModFix/>
          </a:blip>
          <a:stretch>
            <a:fillRect/>
          </a:stretch>
        </p:blipFill>
        <p:spPr>
          <a:xfrm>
            <a:off x="4717682" y="1633525"/>
            <a:ext cx="3765175" cy="2908782"/>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This project will live on</a:t>
            </a:r>
            <a:endParaRPr/>
          </a:p>
        </p:txBody>
      </p:sp>
      <p:sp>
        <p:nvSpPr>
          <p:cNvPr id="304" name="Google Shape;304;p35"/>
          <p:cNvSpPr txBox="1"/>
          <p:nvPr>
            <p:ph idx="1" type="body"/>
          </p:nvPr>
        </p:nvSpPr>
        <p:spPr>
          <a:xfrm>
            <a:off x="505400" y="1562875"/>
            <a:ext cx="7819500" cy="2875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Move from DeepMask to SmartMask or something new</a:t>
            </a:r>
            <a:endParaRPr/>
          </a:p>
          <a:p>
            <a:pPr indent="-311150" lvl="0" marL="457200" rtl="0" algn="l">
              <a:spcBef>
                <a:spcPts val="0"/>
              </a:spcBef>
              <a:spcAft>
                <a:spcPts val="0"/>
              </a:spcAft>
              <a:buSzPts val="1300"/>
              <a:buChar char="●"/>
            </a:pPr>
            <a:r>
              <a:rPr lang="en-GB"/>
              <a:t>Advance ideas for region proposal selection</a:t>
            </a:r>
            <a:endParaRPr/>
          </a:p>
          <a:p>
            <a:pPr indent="-311150" lvl="0" marL="457200" rtl="0" algn="l">
              <a:spcBef>
                <a:spcPts val="0"/>
              </a:spcBef>
              <a:spcAft>
                <a:spcPts val="0"/>
              </a:spcAft>
              <a:buSzPts val="1300"/>
              <a:buChar char="●"/>
            </a:pPr>
            <a:r>
              <a:rPr lang="en-GB"/>
              <a:t>Streamline process for retraining based on newly annotated images</a:t>
            </a:r>
            <a:endParaRPr/>
          </a:p>
          <a:p>
            <a:pPr indent="-311150" lvl="0" marL="457200" rtl="0" algn="l">
              <a:spcBef>
                <a:spcPts val="0"/>
              </a:spcBef>
              <a:spcAft>
                <a:spcPts val="0"/>
              </a:spcAft>
              <a:buSzPts val="1300"/>
              <a:buChar char="●"/>
            </a:pPr>
            <a:r>
              <a:rPr lang="en-GB"/>
              <a:t>Experiment with image size and resolution for retraining speed and accuracy</a:t>
            </a:r>
            <a:endParaRPr/>
          </a:p>
          <a:p>
            <a:pPr indent="-311150" lvl="0" marL="457200" rtl="0" algn="l">
              <a:spcBef>
                <a:spcPts val="0"/>
              </a:spcBef>
              <a:spcAft>
                <a:spcPts val="0"/>
              </a:spcAft>
              <a:buSzPts val="1300"/>
              <a:buChar char="●"/>
            </a:pPr>
            <a:r>
              <a:rPr lang="en-GB"/>
              <a:t>Math optimization and performance improvement</a:t>
            </a:r>
            <a:endParaRPr/>
          </a:p>
          <a:p>
            <a:pPr indent="-311150" lvl="0" marL="457200" rtl="0" algn="l">
              <a:spcBef>
                <a:spcPts val="0"/>
              </a:spcBef>
              <a:spcAft>
                <a:spcPts val="0"/>
              </a:spcAft>
              <a:buSzPts val="1300"/>
              <a:buChar char="●"/>
            </a:pPr>
            <a:r>
              <a:rPr lang="en-GB"/>
              <a:t>User loading of pictures</a:t>
            </a:r>
            <a:endParaRPr/>
          </a:p>
          <a:p>
            <a:pPr indent="-311150" lvl="0" marL="457200" rtl="0" algn="l">
              <a:spcBef>
                <a:spcPts val="0"/>
              </a:spcBef>
              <a:spcAft>
                <a:spcPts val="0"/>
              </a:spcAft>
              <a:buSzPts val="1300"/>
              <a:buChar char="●"/>
            </a:pPr>
            <a:r>
              <a:rPr lang="en-GB"/>
              <a:t>Recommended label override</a:t>
            </a:r>
            <a:endParaRPr/>
          </a:p>
          <a:p>
            <a:pPr indent="0" lvl="0" marL="457200" rtl="0" algn="l">
              <a:spcBef>
                <a:spcPts val="1200"/>
              </a:spcBef>
              <a:spcAft>
                <a:spcPts val="1200"/>
              </a:spcAft>
              <a:buNone/>
            </a:pPr>
            <a:r>
              <a:t/>
            </a:r>
            <a:endParaRPr/>
          </a:p>
        </p:txBody>
      </p:sp>
      <p:pic>
        <p:nvPicPr>
          <p:cNvPr id="305" name="Google Shape;305;p35"/>
          <p:cNvPicPr preferRelativeResize="0"/>
          <p:nvPr/>
        </p:nvPicPr>
        <p:blipFill>
          <a:blip r:embed="rId3">
            <a:alphaModFix/>
          </a:blip>
          <a:stretch>
            <a:fillRect/>
          </a:stretch>
        </p:blipFill>
        <p:spPr>
          <a:xfrm>
            <a:off x="6226544" y="2153825"/>
            <a:ext cx="2663876" cy="26275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6"/>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Appendix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7"/>
          <p:cNvSpPr txBox="1"/>
          <p:nvPr>
            <p:ph type="title"/>
          </p:nvPr>
        </p:nvSpPr>
        <p:spPr>
          <a:xfrm>
            <a:off x="592025" y="570750"/>
            <a:ext cx="38676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Dataset </a:t>
            </a:r>
            <a:endParaRPr/>
          </a:p>
        </p:txBody>
      </p:sp>
      <p:sp>
        <p:nvSpPr>
          <p:cNvPr id="316" name="Google Shape;316;p37"/>
          <p:cNvSpPr txBox="1"/>
          <p:nvPr>
            <p:ph idx="1" type="body"/>
          </p:nvPr>
        </p:nvSpPr>
        <p:spPr>
          <a:xfrm>
            <a:off x="658275" y="1603175"/>
            <a:ext cx="7751100" cy="2448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COCO is a large-scale object detection, segmentation, and captioning dataset and the dataset used to generate the model for instance.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GB"/>
              <a:t>ADE20K: The ADE20K semantic segmentation dataset contains more than 20K scene-centric images exhaustively annotated with pixel-level objects and object parts labels. There are totally 150 semantic categories, which include stuffs like sky, road, grass, and discrete objects like person, car, bed.</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GB"/>
              <a:t>Nature Dataset with Butterfly and Squirrels. </a:t>
            </a:r>
            <a:endParaRPr/>
          </a:p>
        </p:txBody>
      </p:sp>
      <p:pic>
        <p:nvPicPr>
          <p:cNvPr id="317" name="Google Shape;317;p37"/>
          <p:cNvPicPr preferRelativeResize="0"/>
          <p:nvPr/>
        </p:nvPicPr>
        <p:blipFill>
          <a:blip r:embed="rId3">
            <a:alphaModFix/>
          </a:blip>
          <a:stretch>
            <a:fillRect/>
          </a:stretch>
        </p:blipFill>
        <p:spPr>
          <a:xfrm>
            <a:off x="4777275" y="346724"/>
            <a:ext cx="3807350" cy="11786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8"/>
          <p:cNvSpPr txBox="1"/>
          <p:nvPr>
            <p:ph type="title"/>
          </p:nvPr>
        </p:nvSpPr>
        <p:spPr>
          <a:xfrm>
            <a:off x="819150" y="36735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Why Mask R-CNN? </a:t>
            </a:r>
            <a:endParaRPr/>
          </a:p>
          <a:p>
            <a:pPr indent="0" lvl="0" marL="0" rtl="0" algn="l">
              <a:spcBef>
                <a:spcPts val="0"/>
              </a:spcBef>
              <a:spcAft>
                <a:spcPts val="0"/>
              </a:spcAft>
              <a:buNone/>
            </a:pPr>
            <a:r>
              <a:t/>
            </a:r>
            <a:endParaRPr/>
          </a:p>
        </p:txBody>
      </p:sp>
      <p:sp>
        <p:nvSpPr>
          <p:cNvPr id="323" name="Google Shape;323;p38"/>
          <p:cNvSpPr txBox="1"/>
          <p:nvPr>
            <p:ph idx="1" type="body"/>
          </p:nvPr>
        </p:nvSpPr>
        <p:spPr>
          <a:xfrm>
            <a:off x="640050" y="1194975"/>
            <a:ext cx="3674700" cy="33084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404040"/>
              </a:buClr>
              <a:buSzPts val="1200"/>
              <a:buFont typeface="Lato"/>
              <a:buChar char="●"/>
            </a:pPr>
            <a:r>
              <a:rPr lang="en-GB" sz="1200">
                <a:solidFill>
                  <a:srgbClr val="404040"/>
                </a:solidFill>
                <a:highlight>
                  <a:srgbClr val="FCFCFC"/>
                </a:highlight>
                <a:latin typeface="Lato"/>
                <a:ea typeface="Lato"/>
                <a:cs typeface="Lato"/>
                <a:sym typeface="Lato"/>
              </a:rPr>
              <a:t>Mask R-CNN is simple to train. </a:t>
            </a:r>
            <a:endParaRPr sz="1200">
              <a:solidFill>
                <a:srgbClr val="404040"/>
              </a:solidFill>
              <a:highlight>
                <a:srgbClr val="FCFCFC"/>
              </a:highlight>
              <a:latin typeface="Lato"/>
              <a:ea typeface="Lato"/>
              <a:cs typeface="Lato"/>
              <a:sym typeface="Lato"/>
            </a:endParaRPr>
          </a:p>
          <a:p>
            <a:pPr indent="0" lvl="0" marL="457200" rtl="0" algn="l">
              <a:spcBef>
                <a:spcPts val="1200"/>
              </a:spcBef>
              <a:spcAft>
                <a:spcPts val="0"/>
              </a:spcAft>
              <a:buNone/>
            </a:pPr>
            <a:r>
              <a:t/>
            </a:r>
            <a:endParaRPr sz="1200">
              <a:solidFill>
                <a:srgbClr val="404040"/>
              </a:solidFill>
              <a:highlight>
                <a:srgbClr val="FCFCFC"/>
              </a:highlight>
              <a:latin typeface="Lato"/>
              <a:ea typeface="Lato"/>
              <a:cs typeface="Lato"/>
              <a:sym typeface="Lato"/>
            </a:endParaRPr>
          </a:p>
          <a:p>
            <a:pPr indent="-304800" lvl="0" marL="457200" rtl="0" algn="l">
              <a:spcBef>
                <a:spcPts val="1200"/>
              </a:spcBef>
              <a:spcAft>
                <a:spcPts val="0"/>
              </a:spcAft>
              <a:buClr>
                <a:srgbClr val="404040"/>
              </a:buClr>
              <a:buSzPts val="1200"/>
              <a:buFont typeface="Lato"/>
              <a:buChar char="●"/>
            </a:pPr>
            <a:r>
              <a:rPr lang="en-GB" sz="1200">
                <a:solidFill>
                  <a:srgbClr val="404040"/>
                </a:solidFill>
                <a:highlight>
                  <a:srgbClr val="FCFCFC"/>
                </a:highlight>
                <a:latin typeface="Lato"/>
                <a:ea typeface="Lato"/>
                <a:cs typeface="Lato"/>
                <a:sym typeface="Lato"/>
              </a:rPr>
              <a:t>Mask R-CNN outperforms all existing, single-model entries on every task.</a:t>
            </a:r>
            <a:endParaRPr sz="1200">
              <a:solidFill>
                <a:srgbClr val="404040"/>
              </a:solidFill>
              <a:highlight>
                <a:srgbClr val="FCFCFC"/>
              </a:highlight>
              <a:latin typeface="Lato"/>
              <a:ea typeface="Lato"/>
              <a:cs typeface="Lato"/>
              <a:sym typeface="Lato"/>
            </a:endParaRPr>
          </a:p>
          <a:p>
            <a:pPr indent="0" lvl="0" marL="457200" rtl="0" algn="l">
              <a:spcBef>
                <a:spcPts val="1200"/>
              </a:spcBef>
              <a:spcAft>
                <a:spcPts val="0"/>
              </a:spcAft>
              <a:buNone/>
            </a:pPr>
            <a:r>
              <a:t/>
            </a:r>
            <a:endParaRPr sz="1200">
              <a:solidFill>
                <a:srgbClr val="404040"/>
              </a:solidFill>
              <a:highlight>
                <a:srgbClr val="FCFCFC"/>
              </a:highlight>
              <a:latin typeface="Lato"/>
              <a:ea typeface="Lato"/>
              <a:cs typeface="Lato"/>
              <a:sym typeface="Lato"/>
            </a:endParaRPr>
          </a:p>
          <a:p>
            <a:pPr indent="-304800" lvl="0" marL="457200" rtl="0" algn="l">
              <a:spcBef>
                <a:spcPts val="1200"/>
              </a:spcBef>
              <a:spcAft>
                <a:spcPts val="0"/>
              </a:spcAft>
              <a:buClr>
                <a:srgbClr val="404040"/>
              </a:buClr>
              <a:buSzPts val="1200"/>
              <a:buFont typeface="Lato"/>
              <a:buChar char="●"/>
            </a:pPr>
            <a:r>
              <a:rPr lang="en-GB" sz="1200">
                <a:solidFill>
                  <a:srgbClr val="404040"/>
                </a:solidFill>
                <a:highlight>
                  <a:srgbClr val="FCFCFC"/>
                </a:highlight>
                <a:latin typeface="Lato"/>
                <a:ea typeface="Lato"/>
                <a:cs typeface="Lato"/>
                <a:sym typeface="Lato"/>
              </a:rPr>
              <a:t> The method is very efficient and adds only a small overhead to Faster R-CNN.</a:t>
            </a:r>
            <a:endParaRPr sz="1200">
              <a:solidFill>
                <a:srgbClr val="404040"/>
              </a:solidFill>
              <a:highlight>
                <a:srgbClr val="FCFCFC"/>
              </a:highlight>
              <a:latin typeface="Lato"/>
              <a:ea typeface="Lato"/>
              <a:cs typeface="Lato"/>
              <a:sym typeface="Lato"/>
            </a:endParaRPr>
          </a:p>
          <a:p>
            <a:pPr indent="0" lvl="0" marL="457200" rtl="0" algn="l">
              <a:spcBef>
                <a:spcPts val="1200"/>
              </a:spcBef>
              <a:spcAft>
                <a:spcPts val="0"/>
              </a:spcAft>
              <a:buNone/>
            </a:pPr>
            <a:r>
              <a:t/>
            </a:r>
            <a:endParaRPr sz="1200">
              <a:solidFill>
                <a:srgbClr val="404040"/>
              </a:solidFill>
              <a:highlight>
                <a:srgbClr val="FCFCFC"/>
              </a:highlight>
              <a:latin typeface="Lato"/>
              <a:ea typeface="Lato"/>
              <a:cs typeface="Lato"/>
              <a:sym typeface="Lato"/>
            </a:endParaRPr>
          </a:p>
          <a:p>
            <a:pPr indent="-304800" lvl="0" marL="457200" rtl="0" algn="l">
              <a:spcBef>
                <a:spcPts val="1200"/>
              </a:spcBef>
              <a:spcAft>
                <a:spcPts val="0"/>
              </a:spcAft>
              <a:buClr>
                <a:srgbClr val="404040"/>
              </a:buClr>
              <a:buSzPts val="1200"/>
              <a:buFont typeface="Lato"/>
              <a:buChar char="●"/>
            </a:pPr>
            <a:r>
              <a:rPr lang="en-GB" sz="1200">
                <a:solidFill>
                  <a:srgbClr val="404040"/>
                </a:solidFill>
                <a:highlight>
                  <a:srgbClr val="FCFCFC"/>
                </a:highlight>
                <a:latin typeface="Lato"/>
                <a:ea typeface="Lato"/>
                <a:cs typeface="Lato"/>
                <a:sym typeface="Lato"/>
              </a:rPr>
              <a:t>Mask R-CNN is easy to generalize to other tasks.</a:t>
            </a:r>
            <a:endParaRPr sz="1200">
              <a:solidFill>
                <a:srgbClr val="404040"/>
              </a:solidFill>
              <a:highlight>
                <a:srgbClr val="FCFCFC"/>
              </a:highlight>
              <a:latin typeface="Lato"/>
              <a:ea typeface="Lato"/>
              <a:cs typeface="Lato"/>
              <a:sym typeface="Lato"/>
            </a:endParaRPr>
          </a:p>
        </p:txBody>
      </p:sp>
      <p:pic>
        <p:nvPicPr>
          <p:cNvPr id="324" name="Google Shape;324;p38"/>
          <p:cNvPicPr preferRelativeResize="0"/>
          <p:nvPr/>
        </p:nvPicPr>
        <p:blipFill>
          <a:blip r:embed="rId3">
            <a:alphaModFix/>
          </a:blip>
          <a:stretch>
            <a:fillRect/>
          </a:stretch>
        </p:blipFill>
        <p:spPr>
          <a:xfrm>
            <a:off x="4314750" y="989125"/>
            <a:ext cx="4411100" cy="33083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Extracting more from DeepMask</a:t>
            </a:r>
            <a:endParaRPr/>
          </a:p>
        </p:txBody>
      </p:sp>
      <p:sp>
        <p:nvSpPr>
          <p:cNvPr id="330" name="Google Shape;330;p39"/>
          <p:cNvSpPr txBox="1"/>
          <p:nvPr>
            <p:ph idx="1" type="body"/>
          </p:nvPr>
        </p:nvSpPr>
        <p:spPr>
          <a:xfrm>
            <a:off x="819150" y="1676975"/>
            <a:ext cx="53778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DeepMask provides multiple region proposals. Initially we were just using the region proposal with the highest confidence. But we found in certain cases combining proposals could enhance the quality of the mask.</a:t>
            </a:r>
            <a:endParaRPr/>
          </a:p>
          <a:p>
            <a:pPr indent="-311150" lvl="0" marL="457200" rtl="0" algn="l">
              <a:spcBef>
                <a:spcPts val="0"/>
              </a:spcBef>
              <a:spcAft>
                <a:spcPts val="0"/>
              </a:spcAft>
              <a:buSzPts val="1300"/>
              <a:buChar char="-"/>
            </a:pPr>
            <a:r>
              <a:rPr lang="en-GB"/>
              <a:t>Through a simple but logical process we developed a method to iteratively refine the mask DeepMask creates on our flying squirrel.</a:t>
            </a:r>
            <a:endParaRPr/>
          </a:p>
          <a:p>
            <a:pPr indent="0" lvl="0" marL="457200" rtl="0" algn="l">
              <a:spcBef>
                <a:spcPts val="1200"/>
              </a:spcBef>
              <a:spcAft>
                <a:spcPts val="12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Takeaways and Key Learnings</a:t>
            </a:r>
            <a:endParaRPr/>
          </a:p>
        </p:txBody>
      </p:sp>
      <p:sp>
        <p:nvSpPr>
          <p:cNvPr id="336" name="Google Shape;336;p40"/>
          <p:cNvSpPr txBox="1"/>
          <p:nvPr>
            <p:ph idx="1" type="body"/>
          </p:nvPr>
        </p:nvSpPr>
        <p:spPr>
          <a:xfrm>
            <a:off x="505400" y="1562875"/>
            <a:ext cx="7819500" cy="2875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Computer Vision can assist with a lot of annotation providing at the very least a start for an annotator to correct.</a:t>
            </a:r>
            <a:endParaRPr/>
          </a:p>
          <a:p>
            <a:pPr indent="-311150" lvl="0" marL="457200" rtl="0" algn="l">
              <a:spcBef>
                <a:spcPts val="0"/>
              </a:spcBef>
              <a:spcAft>
                <a:spcPts val="0"/>
              </a:spcAft>
              <a:buSzPts val="1300"/>
              <a:buChar char="●"/>
            </a:pPr>
            <a:r>
              <a:rPr lang="en-GB"/>
              <a:t>Even semi-automated labeling where the human draws a </a:t>
            </a:r>
            <a:r>
              <a:rPr lang="en-GB"/>
              <a:t>bounding box and picks a class and DeepMask provides the labeled mask produces powerful results.</a:t>
            </a:r>
            <a:endParaRPr/>
          </a:p>
          <a:p>
            <a:pPr indent="-311150" lvl="0" marL="457200" rtl="0" algn="l">
              <a:spcBef>
                <a:spcPts val="0"/>
              </a:spcBef>
              <a:spcAft>
                <a:spcPts val="0"/>
              </a:spcAft>
              <a:buSzPts val="1300"/>
              <a:buChar char="●"/>
            </a:pPr>
            <a:r>
              <a:rPr lang="en-GB"/>
              <a:t>This process tends to work well with images where the new target class is highly present in the image.</a:t>
            </a:r>
            <a:endParaRPr/>
          </a:p>
          <a:p>
            <a:pPr indent="0" lvl="0" marL="457200" rtl="0" algn="l">
              <a:spcBef>
                <a:spcPts val="1200"/>
              </a:spcBef>
              <a:spcAft>
                <a:spcPts val="12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Model Tuning</a:t>
            </a:r>
            <a:endParaRPr/>
          </a:p>
        </p:txBody>
      </p:sp>
      <p:sp>
        <p:nvSpPr>
          <p:cNvPr id="342" name="Google Shape;342;p41"/>
          <p:cNvSpPr txBox="1"/>
          <p:nvPr>
            <p:ph idx="1" type="body"/>
          </p:nvPr>
        </p:nvSpPr>
        <p:spPr>
          <a:xfrm>
            <a:off x="628650" y="1721775"/>
            <a:ext cx="66441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Tune hyperparameters and experiment with results training with different epochs and augmentation configurations.</a:t>
            </a:r>
            <a:endParaRPr/>
          </a:p>
          <a:p>
            <a:pPr indent="-311150" lvl="0" marL="457200" rtl="0" algn="l">
              <a:spcBef>
                <a:spcPts val="0"/>
              </a:spcBef>
              <a:spcAft>
                <a:spcPts val="0"/>
              </a:spcAft>
              <a:buSzPts val="1300"/>
              <a:buChar char="●"/>
            </a:pPr>
            <a:r>
              <a:rPr lang="en-GB"/>
              <a:t>Constrained Deep Learning - refine the architecture to look for only one object within the bounding box.</a:t>
            </a:r>
            <a:endParaRPr/>
          </a:p>
          <a:p>
            <a:pPr indent="-311150" lvl="0" marL="457200" rtl="0" algn="l">
              <a:spcBef>
                <a:spcPts val="0"/>
              </a:spcBef>
              <a:spcAft>
                <a:spcPts val="0"/>
              </a:spcAft>
              <a:buSzPts val="1300"/>
              <a:buChar char="●"/>
            </a:pPr>
            <a:r>
              <a:rPr lang="en-GB"/>
              <a:t>Validation loss fluctuation suggests learning rate may be too high.</a:t>
            </a:r>
            <a:endParaRPr/>
          </a:p>
          <a:p>
            <a:pPr indent="-311150" lvl="0" marL="457200" rtl="0" algn="l">
              <a:spcBef>
                <a:spcPts val="0"/>
              </a:spcBef>
              <a:spcAft>
                <a:spcPts val="0"/>
              </a:spcAft>
              <a:buSzPts val="1300"/>
              <a:buChar char="●"/>
            </a:pPr>
            <a:r>
              <a:rPr lang="en-GB"/>
              <a:t>Could not have high batch size due to OOM, potentially decrease image resolution for this.</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Problem Statement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819150" y="472575"/>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Smart Annotation Platform with Deep Learning </a:t>
            </a:r>
            <a:endParaRPr/>
          </a:p>
        </p:txBody>
      </p:sp>
      <p:sp>
        <p:nvSpPr>
          <p:cNvPr id="154" name="Google Shape;154;p16"/>
          <p:cNvSpPr txBox="1"/>
          <p:nvPr>
            <p:ph idx="1" type="body"/>
          </p:nvPr>
        </p:nvSpPr>
        <p:spPr>
          <a:xfrm>
            <a:off x="308375" y="1140300"/>
            <a:ext cx="4912800" cy="32031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200">
                <a:solidFill>
                  <a:srgbClr val="525252"/>
                </a:solidFill>
                <a:latin typeface="Proxima Nova"/>
                <a:ea typeface="Proxima Nova"/>
                <a:cs typeface="Proxima Nova"/>
                <a:sym typeface="Proxima Nova"/>
              </a:rPr>
              <a:t>Problem</a:t>
            </a:r>
            <a:endParaRPr b="1" sz="1200">
              <a:solidFill>
                <a:srgbClr val="525252"/>
              </a:solidFill>
              <a:latin typeface="Proxima Nova"/>
              <a:ea typeface="Proxima Nova"/>
              <a:cs typeface="Proxima Nova"/>
              <a:sym typeface="Proxima Nova"/>
            </a:endParaRPr>
          </a:p>
          <a:p>
            <a:pPr indent="-304800" lvl="0" marL="269999" rtl="0" algn="l">
              <a:lnSpc>
                <a:spcPct val="115000"/>
              </a:lnSpc>
              <a:spcBef>
                <a:spcPts val="0"/>
              </a:spcBef>
              <a:spcAft>
                <a:spcPts val="0"/>
              </a:spcAft>
              <a:buClr>
                <a:srgbClr val="525252"/>
              </a:buClr>
              <a:buSzPts val="1200"/>
              <a:buFont typeface="Proxima Nova"/>
              <a:buChar char="●"/>
            </a:pPr>
            <a:r>
              <a:rPr lang="en-GB" sz="1200">
                <a:solidFill>
                  <a:srgbClr val="525252"/>
                </a:solidFill>
                <a:latin typeface="Proxima Nova"/>
                <a:ea typeface="Proxima Nova"/>
                <a:cs typeface="Proxima Nova"/>
                <a:sym typeface="Proxima Nova"/>
              </a:rPr>
              <a:t>Computer Vision Training needs lots of annotated images</a:t>
            </a:r>
            <a:endParaRPr sz="1200">
              <a:solidFill>
                <a:srgbClr val="525252"/>
              </a:solidFill>
              <a:latin typeface="Proxima Nova"/>
              <a:ea typeface="Proxima Nova"/>
              <a:cs typeface="Proxima Nova"/>
              <a:sym typeface="Proxima Nova"/>
            </a:endParaRPr>
          </a:p>
          <a:p>
            <a:pPr indent="-304800" lvl="0" marL="269999" rtl="0" algn="l">
              <a:lnSpc>
                <a:spcPct val="115000"/>
              </a:lnSpc>
              <a:spcBef>
                <a:spcPts val="0"/>
              </a:spcBef>
              <a:spcAft>
                <a:spcPts val="0"/>
              </a:spcAft>
              <a:buClr>
                <a:srgbClr val="525252"/>
              </a:buClr>
              <a:buSzPts val="1200"/>
              <a:buFont typeface="Proxima Nova"/>
              <a:buChar char="●"/>
            </a:pPr>
            <a:r>
              <a:rPr lang="en-GB" sz="1200">
                <a:solidFill>
                  <a:srgbClr val="525252"/>
                </a:solidFill>
                <a:latin typeface="Proxima Nova"/>
                <a:ea typeface="Proxima Nova"/>
                <a:cs typeface="Proxima Nova"/>
                <a:sym typeface="Proxima Nova"/>
              </a:rPr>
              <a:t>Annotation requires manual outlining or point selection </a:t>
            </a:r>
            <a:endParaRPr sz="1200">
              <a:solidFill>
                <a:srgbClr val="525252"/>
              </a:solidFill>
              <a:latin typeface="Proxima Nova"/>
              <a:ea typeface="Proxima Nova"/>
              <a:cs typeface="Proxima Nova"/>
              <a:sym typeface="Proxima Nova"/>
            </a:endParaRPr>
          </a:p>
          <a:p>
            <a:pPr indent="-304800" lvl="0" marL="269999" rtl="0" algn="l">
              <a:lnSpc>
                <a:spcPct val="115000"/>
              </a:lnSpc>
              <a:spcBef>
                <a:spcPts val="0"/>
              </a:spcBef>
              <a:spcAft>
                <a:spcPts val="0"/>
              </a:spcAft>
              <a:buClr>
                <a:srgbClr val="525252"/>
              </a:buClr>
              <a:buSzPts val="1200"/>
              <a:buFont typeface="Proxima Nova"/>
              <a:buChar char="●"/>
            </a:pPr>
            <a:r>
              <a:rPr lang="en-GB" sz="1200">
                <a:solidFill>
                  <a:srgbClr val="525252"/>
                </a:solidFill>
                <a:latin typeface="Proxima Nova"/>
                <a:ea typeface="Proxima Nova"/>
                <a:cs typeface="Proxima Nova"/>
                <a:sym typeface="Proxima Nova"/>
              </a:rPr>
              <a:t>Global labelling market ~$1.3B in 2020 w/ est. CAGR of 25.6%</a:t>
            </a:r>
            <a:endParaRPr sz="1200">
              <a:solidFill>
                <a:srgbClr val="525252"/>
              </a:solidFill>
              <a:latin typeface="Proxima Nova"/>
              <a:ea typeface="Proxima Nova"/>
              <a:cs typeface="Proxima Nova"/>
              <a:sym typeface="Proxima Nova"/>
            </a:endParaRPr>
          </a:p>
          <a:p>
            <a:pPr indent="-180975" lvl="0" marL="179999" rtl="0" algn="l">
              <a:lnSpc>
                <a:spcPct val="115000"/>
              </a:lnSpc>
              <a:spcBef>
                <a:spcPts val="0"/>
              </a:spcBef>
              <a:spcAft>
                <a:spcPts val="0"/>
              </a:spcAft>
              <a:buNone/>
            </a:pPr>
            <a:r>
              <a:t/>
            </a:r>
            <a:endParaRPr sz="1200">
              <a:solidFill>
                <a:srgbClr val="525252"/>
              </a:solidFill>
              <a:latin typeface="Proxima Nova"/>
              <a:ea typeface="Proxima Nova"/>
              <a:cs typeface="Proxima Nova"/>
              <a:sym typeface="Proxima Nova"/>
            </a:endParaRPr>
          </a:p>
          <a:p>
            <a:pPr indent="-180975" lvl="0" marL="179999" rtl="0" algn="ctr">
              <a:lnSpc>
                <a:spcPct val="115000"/>
              </a:lnSpc>
              <a:spcBef>
                <a:spcPts val="0"/>
              </a:spcBef>
              <a:spcAft>
                <a:spcPts val="0"/>
              </a:spcAft>
              <a:buNone/>
            </a:pPr>
            <a:r>
              <a:rPr b="1" lang="en-GB" sz="1200">
                <a:solidFill>
                  <a:srgbClr val="525252"/>
                </a:solidFill>
                <a:latin typeface="Proxima Nova"/>
                <a:ea typeface="Proxima Nova"/>
                <a:cs typeface="Proxima Nova"/>
                <a:sym typeface="Proxima Nova"/>
              </a:rPr>
              <a:t>Solution Hypothesis</a:t>
            </a:r>
            <a:endParaRPr b="1" sz="1200">
              <a:solidFill>
                <a:srgbClr val="525252"/>
              </a:solidFill>
              <a:latin typeface="Proxima Nova"/>
              <a:ea typeface="Proxima Nova"/>
              <a:cs typeface="Proxima Nova"/>
              <a:sym typeface="Proxima Nova"/>
            </a:endParaRPr>
          </a:p>
          <a:p>
            <a:pPr indent="-304800" lvl="0" marL="269999" rtl="0" algn="l">
              <a:lnSpc>
                <a:spcPct val="115000"/>
              </a:lnSpc>
              <a:spcBef>
                <a:spcPts val="0"/>
              </a:spcBef>
              <a:spcAft>
                <a:spcPts val="0"/>
              </a:spcAft>
              <a:buClr>
                <a:srgbClr val="525252"/>
              </a:buClr>
              <a:buSzPts val="1200"/>
              <a:buFont typeface="Proxima Nova"/>
              <a:buChar char="●"/>
            </a:pPr>
            <a:r>
              <a:rPr lang="en-GB" sz="1200">
                <a:solidFill>
                  <a:srgbClr val="525252"/>
                </a:solidFill>
                <a:latin typeface="Proxima Nova"/>
                <a:ea typeface="Proxima Nova"/>
                <a:cs typeface="Proxima Nova"/>
                <a:sym typeface="Proxima Nova"/>
              </a:rPr>
              <a:t>Use generalized region proposal models to outline objects</a:t>
            </a:r>
            <a:endParaRPr sz="1200">
              <a:solidFill>
                <a:srgbClr val="525252"/>
              </a:solidFill>
              <a:latin typeface="Proxima Nova"/>
              <a:ea typeface="Proxima Nova"/>
              <a:cs typeface="Proxima Nova"/>
              <a:sym typeface="Proxima Nova"/>
            </a:endParaRPr>
          </a:p>
          <a:p>
            <a:pPr indent="-304800" lvl="0" marL="269999" rtl="0" algn="l">
              <a:lnSpc>
                <a:spcPct val="115000"/>
              </a:lnSpc>
              <a:spcBef>
                <a:spcPts val="0"/>
              </a:spcBef>
              <a:spcAft>
                <a:spcPts val="0"/>
              </a:spcAft>
              <a:buClr>
                <a:srgbClr val="525252"/>
              </a:buClr>
              <a:buSzPts val="1200"/>
              <a:buFont typeface="Proxima Nova"/>
              <a:buChar char="●"/>
            </a:pPr>
            <a:r>
              <a:rPr lang="en-GB" sz="1200">
                <a:solidFill>
                  <a:srgbClr val="525252"/>
                </a:solidFill>
                <a:latin typeface="Proxima Nova"/>
                <a:ea typeface="Proxima Nova"/>
                <a:cs typeface="Proxima Nova"/>
                <a:sym typeface="Proxima Nova"/>
              </a:rPr>
              <a:t>Human input to what that object is</a:t>
            </a:r>
            <a:endParaRPr sz="1200">
              <a:solidFill>
                <a:srgbClr val="525252"/>
              </a:solidFill>
              <a:latin typeface="Proxima Nova"/>
              <a:ea typeface="Proxima Nova"/>
              <a:cs typeface="Proxima Nova"/>
              <a:sym typeface="Proxima Nova"/>
            </a:endParaRPr>
          </a:p>
          <a:p>
            <a:pPr indent="0" lvl="0" marL="0" rtl="0" algn="l">
              <a:lnSpc>
                <a:spcPct val="115000"/>
              </a:lnSpc>
              <a:spcBef>
                <a:spcPts val="0"/>
              </a:spcBef>
              <a:spcAft>
                <a:spcPts val="0"/>
              </a:spcAft>
              <a:buClr>
                <a:schemeClr val="dk2"/>
              </a:buClr>
              <a:buSzPts val="1100"/>
              <a:buFont typeface="Arial"/>
              <a:buNone/>
            </a:pPr>
            <a:r>
              <a:t/>
            </a:r>
            <a:endParaRPr sz="1200">
              <a:solidFill>
                <a:srgbClr val="525252"/>
              </a:solidFill>
              <a:latin typeface="Proxima Nova"/>
              <a:ea typeface="Proxima Nova"/>
              <a:cs typeface="Proxima Nova"/>
              <a:sym typeface="Proxima Nova"/>
            </a:endParaRPr>
          </a:p>
          <a:p>
            <a:pPr indent="-180975" lvl="0" marL="179999" rtl="0" algn="ctr">
              <a:lnSpc>
                <a:spcPct val="115000"/>
              </a:lnSpc>
              <a:spcBef>
                <a:spcPts val="0"/>
              </a:spcBef>
              <a:spcAft>
                <a:spcPts val="0"/>
              </a:spcAft>
              <a:buNone/>
            </a:pPr>
            <a:r>
              <a:rPr b="1" lang="en-GB" sz="1200">
                <a:solidFill>
                  <a:srgbClr val="525252"/>
                </a:solidFill>
                <a:latin typeface="Proxima Nova"/>
                <a:ea typeface="Proxima Nova"/>
                <a:cs typeface="Proxima Nova"/>
                <a:sym typeface="Proxima Nova"/>
              </a:rPr>
              <a:t>Test of Value</a:t>
            </a:r>
            <a:endParaRPr b="1" sz="1200">
              <a:solidFill>
                <a:srgbClr val="525252"/>
              </a:solidFill>
              <a:latin typeface="Proxima Nova"/>
              <a:ea typeface="Proxima Nova"/>
              <a:cs typeface="Proxima Nova"/>
              <a:sym typeface="Proxima Nova"/>
            </a:endParaRPr>
          </a:p>
          <a:p>
            <a:pPr indent="-304800" lvl="0" marL="269999" rtl="0" algn="l">
              <a:lnSpc>
                <a:spcPct val="115000"/>
              </a:lnSpc>
              <a:spcBef>
                <a:spcPts val="0"/>
              </a:spcBef>
              <a:spcAft>
                <a:spcPts val="0"/>
              </a:spcAft>
              <a:buClr>
                <a:srgbClr val="525252"/>
              </a:buClr>
              <a:buSzPts val="1200"/>
              <a:buFont typeface="Proxima Nova"/>
              <a:buChar char="●"/>
            </a:pPr>
            <a:r>
              <a:rPr lang="en-GB" sz="1200">
                <a:solidFill>
                  <a:srgbClr val="525252"/>
                </a:solidFill>
                <a:latin typeface="Proxima Nova"/>
                <a:ea typeface="Proxima Nova"/>
                <a:cs typeface="Proxima Nova"/>
                <a:sym typeface="Proxima Nova"/>
              </a:rPr>
              <a:t>Time to generate meaningful annotated images</a:t>
            </a:r>
            <a:endParaRPr sz="1200">
              <a:solidFill>
                <a:srgbClr val="525252"/>
              </a:solidFill>
              <a:latin typeface="Proxima Nova"/>
              <a:ea typeface="Proxima Nova"/>
              <a:cs typeface="Proxima Nova"/>
              <a:sym typeface="Proxima Nova"/>
            </a:endParaRPr>
          </a:p>
          <a:p>
            <a:pPr indent="-304800" lvl="0" marL="269999" rtl="0" algn="l">
              <a:lnSpc>
                <a:spcPct val="115000"/>
              </a:lnSpc>
              <a:spcBef>
                <a:spcPts val="0"/>
              </a:spcBef>
              <a:spcAft>
                <a:spcPts val="0"/>
              </a:spcAft>
              <a:buClr>
                <a:srgbClr val="525252"/>
              </a:buClr>
              <a:buSzPts val="1200"/>
              <a:buFont typeface="Proxima Nova"/>
              <a:buChar char="●"/>
            </a:pPr>
            <a:r>
              <a:rPr lang="en-GB" sz="1200">
                <a:solidFill>
                  <a:srgbClr val="525252"/>
                </a:solidFill>
                <a:latin typeface="Proxima Nova"/>
                <a:ea typeface="Proxima Nova"/>
                <a:cs typeface="Proxima Nova"/>
                <a:sym typeface="Proxima Nova"/>
              </a:rPr>
              <a:t>Mean Average Precision (mAP) vs State of the Art models</a:t>
            </a:r>
            <a:endParaRPr sz="1200">
              <a:solidFill>
                <a:srgbClr val="525252"/>
              </a:solidFill>
              <a:latin typeface="Proxima Nova"/>
              <a:ea typeface="Proxima Nova"/>
              <a:cs typeface="Proxima Nova"/>
              <a:sym typeface="Proxima Nova"/>
            </a:endParaRPr>
          </a:p>
          <a:p>
            <a:pPr indent="0" lvl="0" marL="0" rtl="0" algn="l">
              <a:lnSpc>
                <a:spcPct val="100000"/>
              </a:lnSpc>
              <a:spcBef>
                <a:spcPts val="0"/>
              </a:spcBef>
              <a:spcAft>
                <a:spcPts val="0"/>
              </a:spcAft>
              <a:buClr>
                <a:schemeClr val="dk2"/>
              </a:buClr>
              <a:buSzPts val="1100"/>
              <a:buFont typeface="Arial"/>
              <a:buNone/>
            </a:pPr>
            <a:r>
              <a:t/>
            </a:r>
            <a:endParaRPr/>
          </a:p>
        </p:txBody>
      </p:sp>
      <p:sp>
        <p:nvSpPr>
          <p:cNvPr id="155" name="Google Shape;155;p16"/>
          <p:cNvSpPr txBox="1"/>
          <p:nvPr/>
        </p:nvSpPr>
        <p:spPr>
          <a:xfrm>
            <a:off x="6122925" y="3331075"/>
            <a:ext cx="1843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Calibri"/>
                <a:ea typeface="Calibri"/>
                <a:cs typeface="Calibri"/>
                <a:sym typeface="Calibri"/>
              </a:rPr>
              <a:t>LabelMe annotation GUI</a:t>
            </a:r>
            <a:endParaRPr sz="1100">
              <a:latin typeface="Calibri"/>
              <a:ea typeface="Calibri"/>
              <a:cs typeface="Calibri"/>
              <a:sym typeface="Calibri"/>
            </a:endParaRPr>
          </a:p>
        </p:txBody>
      </p:sp>
      <p:pic>
        <p:nvPicPr>
          <p:cNvPr id="156" name="Google Shape;156;p16"/>
          <p:cNvPicPr preferRelativeResize="0"/>
          <p:nvPr/>
        </p:nvPicPr>
        <p:blipFill>
          <a:blip r:embed="rId3">
            <a:alphaModFix/>
          </a:blip>
          <a:stretch>
            <a:fillRect/>
          </a:stretch>
        </p:blipFill>
        <p:spPr>
          <a:xfrm>
            <a:off x="5433325" y="1307976"/>
            <a:ext cx="3222400" cy="1969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883259" y="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Scuba Steve Is the Future</a:t>
            </a:r>
            <a:endParaRPr/>
          </a:p>
        </p:txBody>
      </p:sp>
      <p:pic>
        <p:nvPicPr>
          <p:cNvPr id="162" name="Google Shape;162;p17"/>
          <p:cNvPicPr preferRelativeResize="0"/>
          <p:nvPr/>
        </p:nvPicPr>
        <p:blipFill>
          <a:blip r:embed="rId3">
            <a:alphaModFix/>
          </a:blip>
          <a:stretch>
            <a:fillRect/>
          </a:stretch>
        </p:blipFill>
        <p:spPr>
          <a:xfrm>
            <a:off x="1819950" y="1398850"/>
            <a:ext cx="5631549" cy="2804776"/>
          </a:xfrm>
          <a:prstGeom prst="rect">
            <a:avLst/>
          </a:prstGeom>
          <a:noFill/>
          <a:ln>
            <a:noFill/>
          </a:ln>
        </p:spPr>
      </p:pic>
      <p:sp>
        <p:nvSpPr>
          <p:cNvPr id="163" name="Google Shape;163;p17"/>
          <p:cNvSpPr txBox="1"/>
          <p:nvPr/>
        </p:nvSpPr>
        <p:spPr>
          <a:xfrm>
            <a:off x="717175" y="1721225"/>
            <a:ext cx="2610600" cy="400200"/>
          </a:xfrm>
          <a:prstGeom prst="rect">
            <a:avLst/>
          </a:prstGeom>
          <a:solidFill>
            <a:schemeClr val="lt2"/>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Calibri"/>
                <a:ea typeface="Calibri"/>
                <a:cs typeface="Calibri"/>
                <a:sym typeface="Calibri"/>
              </a:rPr>
              <a:t>Bounding Box object selection</a:t>
            </a:r>
            <a:endParaRPr b="1">
              <a:latin typeface="Calibri"/>
              <a:ea typeface="Calibri"/>
              <a:cs typeface="Calibri"/>
              <a:sym typeface="Calibri"/>
            </a:endParaRPr>
          </a:p>
        </p:txBody>
      </p:sp>
      <p:sp>
        <p:nvSpPr>
          <p:cNvPr id="164" name="Google Shape;164;p17"/>
          <p:cNvSpPr txBox="1"/>
          <p:nvPr/>
        </p:nvSpPr>
        <p:spPr>
          <a:xfrm>
            <a:off x="437450" y="2985275"/>
            <a:ext cx="2388300" cy="400200"/>
          </a:xfrm>
          <a:prstGeom prst="rect">
            <a:avLst/>
          </a:prstGeom>
          <a:solidFill>
            <a:schemeClr val="lt2"/>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Calibri"/>
                <a:ea typeface="Calibri"/>
                <a:cs typeface="Calibri"/>
                <a:sym typeface="Calibri"/>
              </a:rPr>
              <a:t>SOTA model performance</a:t>
            </a:r>
            <a:endParaRPr b="1">
              <a:latin typeface="Calibri"/>
              <a:ea typeface="Calibri"/>
              <a:cs typeface="Calibri"/>
              <a:sym typeface="Calibri"/>
            </a:endParaRPr>
          </a:p>
        </p:txBody>
      </p:sp>
      <p:sp>
        <p:nvSpPr>
          <p:cNvPr id="165" name="Google Shape;165;p17"/>
          <p:cNvSpPr txBox="1"/>
          <p:nvPr/>
        </p:nvSpPr>
        <p:spPr>
          <a:xfrm>
            <a:off x="6850825" y="1595700"/>
            <a:ext cx="2121000" cy="400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alibri"/>
                <a:ea typeface="Calibri"/>
                <a:cs typeface="Calibri"/>
                <a:sym typeface="Calibri"/>
              </a:rPr>
              <a:t>Manual drawing if needed</a:t>
            </a:r>
            <a:endParaRPr>
              <a:latin typeface="Calibri"/>
              <a:ea typeface="Calibri"/>
              <a:cs typeface="Calibri"/>
              <a:sym typeface="Calibri"/>
            </a:endParaRPr>
          </a:p>
        </p:txBody>
      </p:sp>
      <p:sp>
        <p:nvSpPr>
          <p:cNvPr id="166" name="Google Shape;166;p17"/>
          <p:cNvSpPr txBox="1"/>
          <p:nvPr/>
        </p:nvSpPr>
        <p:spPr>
          <a:xfrm>
            <a:off x="4572000" y="3989300"/>
            <a:ext cx="2610600" cy="585000"/>
          </a:xfrm>
          <a:prstGeom prst="rect">
            <a:avLst/>
          </a:prstGeom>
          <a:solidFill>
            <a:schemeClr val="lt2"/>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Calibri"/>
                <a:ea typeface="Calibri"/>
                <a:cs typeface="Calibri"/>
                <a:sym typeface="Calibri"/>
              </a:rPr>
              <a:t>Adjust regions in output</a:t>
            </a:r>
            <a:endParaRPr b="1">
              <a:latin typeface="Calibri"/>
              <a:ea typeface="Calibri"/>
              <a:cs typeface="Calibri"/>
              <a:sym typeface="Calibri"/>
            </a:endParaRPr>
          </a:p>
          <a:p>
            <a:pPr indent="0" lvl="0" marL="0" rtl="0" algn="ctr">
              <a:spcBef>
                <a:spcPts val="0"/>
              </a:spcBef>
              <a:spcAft>
                <a:spcPts val="0"/>
              </a:spcAft>
              <a:buNone/>
            </a:pPr>
            <a:r>
              <a:rPr lang="en-GB" sz="1200">
                <a:latin typeface="Calibri"/>
                <a:ea typeface="Calibri"/>
                <a:cs typeface="Calibri"/>
                <a:sym typeface="Calibri"/>
              </a:rPr>
              <a:t>(more about this later)</a:t>
            </a:r>
            <a:endParaRPr sz="1200">
              <a:latin typeface="Calibri"/>
              <a:ea typeface="Calibri"/>
              <a:cs typeface="Calibri"/>
              <a:sym typeface="Calibri"/>
            </a:endParaRPr>
          </a:p>
        </p:txBody>
      </p:sp>
      <p:cxnSp>
        <p:nvCxnSpPr>
          <p:cNvPr id="167" name="Google Shape;167;p17"/>
          <p:cNvCxnSpPr/>
          <p:nvPr/>
        </p:nvCxnSpPr>
        <p:spPr>
          <a:xfrm rot="10800000">
            <a:off x="4468025" y="3069450"/>
            <a:ext cx="760200" cy="853500"/>
          </a:xfrm>
          <a:prstGeom prst="straightConnector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8"/>
          <p:cNvSpPr txBox="1"/>
          <p:nvPr>
            <p:ph type="title"/>
          </p:nvPr>
        </p:nvSpPr>
        <p:spPr>
          <a:xfrm>
            <a:off x="828200" y="515700"/>
            <a:ext cx="32358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Project Goals</a:t>
            </a:r>
            <a:endParaRPr/>
          </a:p>
        </p:txBody>
      </p:sp>
      <p:sp>
        <p:nvSpPr>
          <p:cNvPr id="173" name="Google Shape;173;p18"/>
          <p:cNvSpPr txBox="1"/>
          <p:nvPr>
            <p:ph idx="1" type="body"/>
          </p:nvPr>
        </p:nvSpPr>
        <p:spPr>
          <a:xfrm>
            <a:off x="386900" y="1541925"/>
            <a:ext cx="5099100" cy="2896800"/>
          </a:xfrm>
          <a:prstGeom prst="rect">
            <a:avLst/>
          </a:prstGeom>
        </p:spPr>
        <p:txBody>
          <a:bodyPr anchorCtr="0" anchor="t" bIns="91425" lIns="91425" spcFirstLastPara="1" rIns="91425" wrap="square" tIns="91425">
            <a:normAutofit/>
          </a:bodyPr>
          <a:lstStyle/>
          <a:p>
            <a:pPr indent="-330200" lvl="0" marL="269999" rtl="0" algn="l">
              <a:lnSpc>
                <a:spcPct val="115000"/>
              </a:lnSpc>
              <a:spcBef>
                <a:spcPts val="0"/>
              </a:spcBef>
              <a:spcAft>
                <a:spcPts val="0"/>
              </a:spcAft>
              <a:buClr>
                <a:srgbClr val="525252"/>
              </a:buClr>
              <a:buSzPts val="1600"/>
              <a:buFont typeface="Proxima Nova"/>
              <a:buChar char="●"/>
            </a:pPr>
            <a:r>
              <a:rPr lang="en-GB" sz="1600">
                <a:solidFill>
                  <a:srgbClr val="525252"/>
                </a:solidFill>
                <a:latin typeface="Proxima Nova"/>
                <a:ea typeface="Proxima Nova"/>
                <a:cs typeface="Proxima Nova"/>
                <a:sym typeface="Proxima Nova"/>
              </a:rPr>
              <a:t>Improve annotation speed</a:t>
            </a:r>
            <a:endParaRPr sz="1600">
              <a:solidFill>
                <a:srgbClr val="525252"/>
              </a:solidFill>
              <a:latin typeface="Proxima Nova"/>
              <a:ea typeface="Proxima Nova"/>
              <a:cs typeface="Proxima Nova"/>
              <a:sym typeface="Proxima Nova"/>
            </a:endParaRPr>
          </a:p>
          <a:p>
            <a:pPr indent="-330200" lvl="0" marL="269999" rtl="0" algn="l">
              <a:lnSpc>
                <a:spcPct val="115000"/>
              </a:lnSpc>
              <a:spcBef>
                <a:spcPts val="0"/>
              </a:spcBef>
              <a:spcAft>
                <a:spcPts val="0"/>
              </a:spcAft>
              <a:buClr>
                <a:srgbClr val="525252"/>
              </a:buClr>
              <a:buSzPts val="1600"/>
              <a:buFont typeface="Proxima Nova"/>
              <a:buChar char="●"/>
            </a:pPr>
            <a:r>
              <a:rPr lang="en-GB" sz="1600">
                <a:solidFill>
                  <a:srgbClr val="525252"/>
                </a:solidFill>
                <a:latin typeface="Proxima Nova"/>
                <a:ea typeface="Proxima Nova"/>
                <a:cs typeface="Proxima Nova"/>
                <a:sym typeface="Proxima Nova"/>
              </a:rPr>
              <a:t>Easy to use, interactive and flexible interface </a:t>
            </a:r>
            <a:endParaRPr sz="1600">
              <a:solidFill>
                <a:srgbClr val="525252"/>
              </a:solidFill>
              <a:latin typeface="Proxima Nova"/>
              <a:ea typeface="Proxima Nova"/>
              <a:cs typeface="Proxima Nova"/>
              <a:sym typeface="Proxima Nova"/>
            </a:endParaRPr>
          </a:p>
          <a:p>
            <a:pPr indent="-330200" lvl="0" marL="269999" rtl="0" algn="l">
              <a:lnSpc>
                <a:spcPct val="115000"/>
              </a:lnSpc>
              <a:spcBef>
                <a:spcPts val="0"/>
              </a:spcBef>
              <a:spcAft>
                <a:spcPts val="0"/>
              </a:spcAft>
              <a:buClr>
                <a:srgbClr val="525252"/>
              </a:buClr>
              <a:buSzPts val="1600"/>
              <a:buFont typeface="Proxima Nova"/>
              <a:buChar char="●"/>
            </a:pPr>
            <a:r>
              <a:rPr lang="en-GB" sz="1600">
                <a:solidFill>
                  <a:srgbClr val="525252"/>
                </a:solidFill>
                <a:latin typeface="Proxima Nova"/>
                <a:ea typeface="Proxima Nova"/>
                <a:cs typeface="Proxima Nova"/>
                <a:sym typeface="Proxima Nova"/>
              </a:rPr>
              <a:t>Reasonable quality contours in lowest time</a:t>
            </a:r>
            <a:endParaRPr sz="1600">
              <a:solidFill>
                <a:srgbClr val="525252"/>
              </a:solidFill>
              <a:latin typeface="Proxima Nova"/>
              <a:ea typeface="Proxima Nova"/>
              <a:cs typeface="Proxima Nova"/>
              <a:sym typeface="Proxima Nova"/>
            </a:endParaRPr>
          </a:p>
          <a:p>
            <a:pPr indent="-330200" lvl="0" marL="269999" rtl="0" algn="l">
              <a:lnSpc>
                <a:spcPct val="115000"/>
              </a:lnSpc>
              <a:spcBef>
                <a:spcPts val="0"/>
              </a:spcBef>
              <a:spcAft>
                <a:spcPts val="0"/>
              </a:spcAft>
              <a:buClr>
                <a:srgbClr val="525252"/>
              </a:buClr>
              <a:buSzPts val="1600"/>
              <a:buFont typeface="Proxima Nova"/>
              <a:buChar char="●"/>
            </a:pPr>
            <a:r>
              <a:rPr lang="en-GB" sz="1600">
                <a:solidFill>
                  <a:srgbClr val="525252"/>
                </a:solidFill>
                <a:latin typeface="Proxima Nova"/>
                <a:ea typeface="Proxima Nova"/>
                <a:cs typeface="Proxima Nova"/>
                <a:sym typeface="Proxima Nova"/>
              </a:rPr>
              <a:t>Train and infer on new classes of objects</a:t>
            </a:r>
            <a:endParaRPr sz="1600">
              <a:solidFill>
                <a:srgbClr val="525252"/>
              </a:solidFill>
              <a:latin typeface="Proxima Nova"/>
              <a:ea typeface="Proxima Nova"/>
              <a:cs typeface="Proxima Nova"/>
              <a:sym typeface="Proxima Nova"/>
            </a:endParaRPr>
          </a:p>
          <a:p>
            <a:pPr indent="-330200" lvl="0" marL="269999" rtl="0" algn="l">
              <a:lnSpc>
                <a:spcPct val="115000"/>
              </a:lnSpc>
              <a:spcBef>
                <a:spcPts val="0"/>
              </a:spcBef>
              <a:spcAft>
                <a:spcPts val="0"/>
              </a:spcAft>
              <a:buClr>
                <a:srgbClr val="525252"/>
              </a:buClr>
              <a:buSzPts val="1600"/>
              <a:buFont typeface="Proxima Nova"/>
              <a:buChar char="●"/>
            </a:pPr>
            <a:r>
              <a:rPr lang="en-GB" sz="1600">
                <a:solidFill>
                  <a:srgbClr val="525252"/>
                </a:solidFill>
                <a:latin typeface="Proxima Nova"/>
                <a:ea typeface="Proxima Nova"/>
                <a:cs typeface="Proxima Nova"/>
                <a:sym typeface="Proxima Nova"/>
              </a:rPr>
              <a:t>Improve inference on existing classes</a:t>
            </a:r>
            <a:endParaRPr sz="1600">
              <a:solidFill>
                <a:srgbClr val="525252"/>
              </a:solidFill>
              <a:latin typeface="Proxima Nova"/>
              <a:ea typeface="Proxima Nova"/>
              <a:cs typeface="Proxima Nova"/>
              <a:sym typeface="Proxima Nova"/>
            </a:endParaRPr>
          </a:p>
        </p:txBody>
      </p:sp>
      <p:sp>
        <p:nvSpPr>
          <p:cNvPr id="174" name="Google Shape;174;p18"/>
          <p:cNvSpPr/>
          <p:nvPr/>
        </p:nvSpPr>
        <p:spPr>
          <a:xfrm>
            <a:off x="5486000" y="1217875"/>
            <a:ext cx="3306300" cy="2467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8"/>
          <p:cNvSpPr txBox="1"/>
          <p:nvPr>
            <p:ph idx="2" type="body"/>
          </p:nvPr>
        </p:nvSpPr>
        <p:spPr>
          <a:xfrm>
            <a:off x="5522000" y="2666250"/>
            <a:ext cx="32703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200">
                <a:solidFill>
                  <a:srgbClr val="202124"/>
                </a:solidFill>
                <a:highlight>
                  <a:srgbClr val="FFFFFF"/>
                </a:highlight>
                <a:latin typeface="Roboto"/>
                <a:ea typeface="Roboto"/>
                <a:cs typeface="Roboto"/>
                <a:sym typeface="Roboto"/>
              </a:rPr>
              <a:t>Semantic segmentation: </a:t>
            </a:r>
            <a:r>
              <a:rPr lang="en-GB" sz="1200">
                <a:solidFill>
                  <a:srgbClr val="202124"/>
                </a:solidFill>
                <a:highlight>
                  <a:srgbClr val="FFFFFF"/>
                </a:highlight>
                <a:latin typeface="Roboto"/>
                <a:ea typeface="Roboto"/>
                <a:cs typeface="Roboto"/>
                <a:sym typeface="Roboto"/>
              </a:rPr>
              <a:t>Classify objects</a:t>
            </a:r>
            <a:endParaRPr sz="1200">
              <a:solidFill>
                <a:srgbClr val="202124"/>
              </a:solidFill>
              <a:highlight>
                <a:srgbClr val="FFFFFF"/>
              </a:highlight>
              <a:latin typeface="Roboto"/>
              <a:ea typeface="Roboto"/>
              <a:cs typeface="Roboto"/>
              <a:sym typeface="Roboto"/>
            </a:endParaRPr>
          </a:p>
          <a:p>
            <a:pPr indent="0" lvl="0" marL="0" rtl="0" algn="l">
              <a:spcBef>
                <a:spcPts val="1200"/>
              </a:spcBef>
              <a:spcAft>
                <a:spcPts val="1200"/>
              </a:spcAft>
              <a:buNone/>
            </a:pPr>
            <a:r>
              <a:rPr b="1" lang="en-GB" sz="1200">
                <a:solidFill>
                  <a:srgbClr val="202124"/>
                </a:solidFill>
                <a:highlight>
                  <a:srgbClr val="FFFFFF"/>
                </a:highlight>
                <a:latin typeface="Roboto"/>
                <a:ea typeface="Roboto"/>
                <a:cs typeface="Roboto"/>
                <a:sym typeface="Roboto"/>
              </a:rPr>
              <a:t>Instance Segmentation:</a:t>
            </a:r>
            <a:r>
              <a:rPr lang="en-GB" sz="1200">
                <a:solidFill>
                  <a:srgbClr val="202124"/>
                </a:solidFill>
                <a:highlight>
                  <a:srgbClr val="FFFFFF"/>
                </a:highlight>
                <a:latin typeface="Roboto"/>
                <a:ea typeface="Roboto"/>
                <a:cs typeface="Roboto"/>
                <a:sym typeface="Roboto"/>
              </a:rPr>
              <a:t> Identify each object</a:t>
            </a:r>
            <a:endParaRPr sz="1200">
              <a:solidFill>
                <a:srgbClr val="202124"/>
              </a:solidFill>
              <a:highlight>
                <a:srgbClr val="FFFFFF"/>
              </a:highlight>
              <a:latin typeface="Roboto"/>
              <a:ea typeface="Roboto"/>
              <a:cs typeface="Roboto"/>
              <a:sym typeface="Roboto"/>
            </a:endParaRPr>
          </a:p>
        </p:txBody>
      </p:sp>
      <p:pic>
        <p:nvPicPr>
          <p:cNvPr id="176" name="Google Shape;176;p18"/>
          <p:cNvPicPr preferRelativeResize="0"/>
          <p:nvPr/>
        </p:nvPicPr>
        <p:blipFill>
          <a:blip r:embed="rId3">
            <a:alphaModFix/>
          </a:blip>
          <a:stretch>
            <a:fillRect/>
          </a:stretch>
        </p:blipFill>
        <p:spPr>
          <a:xfrm>
            <a:off x="5719472" y="1417550"/>
            <a:ext cx="2839350" cy="1162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9"/>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Workflow Overview and Demo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Technical Stack</a:t>
            </a:r>
            <a:endParaRPr/>
          </a:p>
        </p:txBody>
      </p:sp>
      <p:sp>
        <p:nvSpPr>
          <p:cNvPr id="187" name="Google Shape;187;p20"/>
          <p:cNvSpPr txBox="1"/>
          <p:nvPr>
            <p:ph idx="1" type="body"/>
          </p:nvPr>
        </p:nvSpPr>
        <p:spPr>
          <a:xfrm>
            <a:off x="976000" y="1875950"/>
            <a:ext cx="39882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ML</a:t>
            </a:r>
            <a:endParaRPr/>
          </a:p>
          <a:p>
            <a:pPr indent="-311150" lvl="0" marL="457200" rtl="0" algn="l">
              <a:spcBef>
                <a:spcPts val="1200"/>
              </a:spcBef>
              <a:spcAft>
                <a:spcPts val="0"/>
              </a:spcAft>
              <a:buSzPts val="1300"/>
              <a:buChar char="●"/>
            </a:pPr>
            <a:r>
              <a:rPr lang="en-GB"/>
              <a:t>Instance Segmentation - Pixellib</a:t>
            </a:r>
            <a:endParaRPr/>
          </a:p>
          <a:p>
            <a:pPr indent="-311150" lvl="0" marL="457200" rtl="0" algn="l">
              <a:spcBef>
                <a:spcPts val="0"/>
              </a:spcBef>
              <a:spcAft>
                <a:spcPts val="0"/>
              </a:spcAft>
              <a:buSzPts val="1300"/>
              <a:buChar char="●"/>
            </a:pPr>
            <a:r>
              <a:rPr lang="en-GB"/>
              <a:t>Class-less Segmentation - DeepMask</a:t>
            </a:r>
            <a:endParaRPr/>
          </a:p>
          <a:p>
            <a:pPr indent="0" lvl="0" marL="0" rtl="0" algn="l">
              <a:spcBef>
                <a:spcPts val="1200"/>
              </a:spcBef>
              <a:spcAft>
                <a:spcPts val="0"/>
              </a:spcAft>
              <a:buNone/>
            </a:pPr>
            <a:r>
              <a:rPr lang="en-GB" sz="1200"/>
              <a:t>Deployments: </a:t>
            </a:r>
            <a:endParaRPr sz="1200"/>
          </a:p>
          <a:p>
            <a:pPr indent="-304800" lvl="0" marL="457200" rtl="0" algn="l">
              <a:spcBef>
                <a:spcPts val="1200"/>
              </a:spcBef>
              <a:spcAft>
                <a:spcPts val="0"/>
              </a:spcAft>
              <a:buSzPts val="1200"/>
              <a:buChar char="●"/>
            </a:pPr>
            <a:r>
              <a:rPr lang="en-GB" sz="1200"/>
              <a:t>Dash Plotly based on Node.js, Flask. </a:t>
            </a:r>
            <a:endParaRPr sz="1200"/>
          </a:p>
          <a:p>
            <a:pPr indent="-304800" lvl="0" marL="457200" rtl="0" algn="l">
              <a:spcBef>
                <a:spcPts val="0"/>
              </a:spcBef>
              <a:spcAft>
                <a:spcPts val="0"/>
              </a:spcAft>
              <a:buSzPts val="1200"/>
              <a:buChar char="●"/>
            </a:pPr>
            <a:r>
              <a:rPr lang="en-GB" sz="1200"/>
              <a:t>GCP Cloud Operation</a:t>
            </a:r>
            <a:endParaRPr sz="1200"/>
          </a:p>
          <a:p>
            <a:pPr indent="-304800" lvl="0" marL="457200" rtl="0" algn="l">
              <a:spcBef>
                <a:spcPts val="0"/>
              </a:spcBef>
              <a:spcAft>
                <a:spcPts val="0"/>
              </a:spcAft>
              <a:buSzPts val="1200"/>
              <a:buChar char="●"/>
            </a:pPr>
            <a:r>
              <a:rPr lang="en-GB" sz="1200"/>
              <a:t>Training on AWS &amp; home GPU systems</a:t>
            </a:r>
            <a:endParaRPr sz="1200"/>
          </a:p>
        </p:txBody>
      </p:sp>
      <p:pic>
        <p:nvPicPr>
          <p:cNvPr id="188" name="Google Shape;188;p20"/>
          <p:cNvPicPr preferRelativeResize="0"/>
          <p:nvPr/>
        </p:nvPicPr>
        <p:blipFill>
          <a:blip r:embed="rId3">
            <a:alphaModFix/>
          </a:blip>
          <a:stretch>
            <a:fillRect/>
          </a:stretch>
        </p:blipFill>
        <p:spPr>
          <a:xfrm>
            <a:off x="5041506" y="1451912"/>
            <a:ext cx="2913543" cy="3237274"/>
          </a:xfrm>
          <a:prstGeom prst="rect">
            <a:avLst/>
          </a:prstGeom>
          <a:noFill/>
          <a:ln>
            <a:noFill/>
          </a:ln>
        </p:spPr>
      </p:pic>
      <p:pic>
        <p:nvPicPr>
          <p:cNvPr id="189" name="Google Shape;189;p20"/>
          <p:cNvPicPr preferRelativeResize="0"/>
          <p:nvPr/>
        </p:nvPicPr>
        <p:blipFill>
          <a:blip r:embed="rId4">
            <a:alphaModFix/>
          </a:blip>
          <a:stretch>
            <a:fillRect/>
          </a:stretch>
        </p:blipFill>
        <p:spPr>
          <a:xfrm>
            <a:off x="6044350" y="1099100"/>
            <a:ext cx="705600" cy="352800"/>
          </a:xfrm>
          <a:prstGeom prst="rect">
            <a:avLst/>
          </a:prstGeom>
          <a:noFill/>
          <a:ln>
            <a:noFill/>
          </a:ln>
        </p:spPr>
      </p:pic>
      <p:pic>
        <p:nvPicPr>
          <p:cNvPr id="190" name="Google Shape;190;p20"/>
          <p:cNvPicPr preferRelativeResize="0"/>
          <p:nvPr/>
        </p:nvPicPr>
        <p:blipFill>
          <a:blip r:embed="rId5">
            <a:alphaModFix/>
          </a:blip>
          <a:stretch>
            <a:fillRect/>
          </a:stretch>
        </p:blipFill>
        <p:spPr>
          <a:xfrm>
            <a:off x="5925800" y="780025"/>
            <a:ext cx="1051699" cy="352800"/>
          </a:xfrm>
          <a:prstGeom prst="rect">
            <a:avLst/>
          </a:prstGeom>
          <a:noFill/>
          <a:ln>
            <a:noFill/>
          </a:ln>
        </p:spPr>
      </p:pic>
      <p:pic>
        <p:nvPicPr>
          <p:cNvPr id="191" name="Google Shape;191;p20"/>
          <p:cNvPicPr preferRelativeResize="0"/>
          <p:nvPr/>
        </p:nvPicPr>
        <p:blipFill>
          <a:blip r:embed="rId6">
            <a:alphaModFix/>
          </a:blip>
          <a:stretch>
            <a:fillRect/>
          </a:stretch>
        </p:blipFill>
        <p:spPr>
          <a:xfrm>
            <a:off x="6036376" y="539175"/>
            <a:ext cx="830550" cy="240850"/>
          </a:xfrm>
          <a:prstGeom prst="rect">
            <a:avLst/>
          </a:prstGeom>
          <a:noFill/>
          <a:ln>
            <a:noFill/>
          </a:ln>
        </p:spPr>
      </p:pic>
      <p:pic>
        <p:nvPicPr>
          <p:cNvPr id="192" name="Google Shape;192;p20"/>
          <p:cNvPicPr preferRelativeResize="0"/>
          <p:nvPr/>
        </p:nvPicPr>
        <p:blipFill>
          <a:blip r:embed="rId7">
            <a:alphaModFix/>
          </a:blip>
          <a:stretch>
            <a:fillRect/>
          </a:stretch>
        </p:blipFill>
        <p:spPr>
          <a:xfrm>
            <a:off x="4915351" y="3411321"/>
            <a:ext cx="1010449" cy="259754"/>
          </a:xfrm>
          <a:prstGeom prst="rect">
            <a:avLst/>
          </a:prstGeom>
          <a:noFill/>
          <a:ln>
            <a:noFill/>
          </a:ln>
        </p:spPr>
      </p:pic>
      <p:sp>
        <p:nvSpPr>
          <p:cNvPr id="193" name="Google Shape;193;p20"/>
          <p:cNvSpPr txBox="1"/>
          <p:nvPr/>
        </p:nvSpPr>
        <p:spPr>
          <a:xfrm>
            <a:off x="976000" y="4362500"/>
            <a:ext cx="3841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Calibri"/>
                <a:ea typeface="Calibri"/>
                <a:cs typeface="Calibri"/>
                <a:sym typeface="Calibri"/>
              </a:rPr>
              <a:t>Publicly available at: https://ML-Label.art</a:t>
            </a:r>
            <a:endParaRPr sz="13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7" name="Shape 197"/>
        <p:cNvGrpSpPr/>
        <p:nvPr/>
      </p:nvGrpSpPr>
      <p:grpSpPr>
        <a:xfrm>
          <a:off x="0" y="0"/>
          <a:ext cx="0" cy="0"/>
          <a:chOff x="0" y="0"/>
          <a:chExt cx="0" cy="0"/>
        </a:xfrm>
      </p:grpSpPr>
      <p:sp>
        <p:nvSpPr>
          <p:cNvPr id="198" name="Google Shape;198;p2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Instance Segmentation On The Go</a:t>
            </a:r>
            <a:endParaRPr/>
          </a:p>
        </p:txBody>
      </p:sp>
      <p:sp>
        <p:nvSpPr>
          <p:cNvPr id="199" name="Google Shape;199;p21"/>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GB" sz="3000">
                <a:solidFill>
                  <a:schemeClr val="lt1"/>
                </a:solidFill>
                <a:latin typeface="Nunito"/>
                <a:ea typeface="Nunito"/>
                <a:cs typeface="Nunito"/>
                <a:sym typeface="Nunito"/>
              </a:rPr>
              <a:t>Automatic Polygon Generation</a:t>
            </a:r>
            <a:endParaRPr sz="3000">
              <a:solidFill>
                <a:schemeClr val="lt1"/>
              </a:solidFill>
              <a:latin typeface="Nunito"/>
              <a:ea typeface="Nunito"/>
              <a:cs typeface="Nunito"/>
              <a:sym typeface="Nunito"/>
            </a:endParaRPr>
          </a:p>
          <a:p>
            <a:pPr indent="0" lvl="0" marL="0" rtl="0" algn="l">
              <a:spcBef>
                <a:spcPts val="0"/>
              </a:spcBef>
              <a:spcAft>
                <a:spcPts val="1200"/>
              </a:spcAft>
              <a:buNone/>
            </a:pPr>
            <a:r>
              <a:t/>
            </a:r>
            <a:endParaRPr/>
          </a:p>
        </p:txBody>
      </p:sp>
      <p:sp>
        <p:nvSpPr>
          <p:cNvPr id="200" name="Google Shape;200;p21"/>
          <p:cNvSpPr txBox="1"/>
          <p:nvPr/>
        </p:nvSpPr>
        <p:spPr>
          <a:xfrm>
            <a:off x="819150" y="3157350"/>
            <a:ext cx="7126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chemeClr val="lt1"/>
                </a:solidFill>
                <a:latin typeface="Nunito"/>
                <a:ea typeface="Nunito"/>
                <a:cs typeface="Nunito"/>
                <a:sym typeface="Nunito"/>
              </a:rPr>
              <a:t>Custom Training on New Classes</a:t>
            </a:r>
            <a:endParaRPr sz="3000">
              <a:solidFill>
                <a:schemeClr val="lt1"/>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